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77" r:id="rId6"/>
    <p:sldId id="294" r:id="rId7"/>
    <p:sldId id="289" r:id="rId8"/>
    <p:sldId id="309" r:id="rId9"/>
    <p:sldId id="295" r:id="rId10"/>
    <p:sldId id="310" r:id="rId11"/>
    <p:sldId id="323" r:id="rId12"/>
    <p:sldId id="324" r:id="rId13"/>
    <p:sldId id="326" r:id="rId14"/>
    <p:sldId id="327" r:id="rId15"/>
    <p:sldId id="338" r:id="rId16"/>
    <p:sldId id="328" r:id="rId17"/>
    <p:sldId id="290" r:id="rId18"/>
    <p:sldId id="297" r:id="rId19"/>
    <p:sldId id="339" r:id="rId20"/>
    <p:sldId id="340" r:id="rId21"/>
    <p:sldId id="350" r:id="rId22"/>
    <p:sldId id="29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95B7"/>
    <a:srgbClr val="005696"/>
    <a:srgbClr val="007DDA"/>
    <a:srgbClr val="005DA2"/>
    <a:srgbClr val="0078D2"/>
    <a:srgbClr val="003760"/>
    <a:srgbClr val="0070C0"/>
    <a:srgbClr val="0069B8"/>
    <a:srgbClr val="004376"/>
    <a:srgbClr val="61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5" autoAdjust="0"/>
    <p:restoredTop sz="94414" autoAdjust="0"/>
  </p:normalViewPr>
  <p:slideViewPr>
    <p:cSldViewPr snapToGrid="0">
      <p:cViewPr varScale="1">
        <p:scale>
          <a:sx n="104" d="100"/>
          <a:sy n="104" d="100"/>
        </p:scale>
        <p:origin x="-330" y="-84"/>
      </p:cViewPr>
      <p:guideLst>
        <p:guide orient="horz" pos="337"/>
        <p:guide orient="horz" pos="4020"/>
        <p:guide orient="horz" pos="2160"/>
        <p:guide pos="438"/>
        <p:guide pos="7242"/>
        <p:guide pos="3874"/>
      </p:guideLst>
    </p:cSldViewPr>
  </p:slideViewPr>
  <p:outlineViewPr>
    <p:cViewPr>
      <p:scale>
        <a:sx n="33" d="100"/>
        <a:sy n="33" d="100"/>
      </p:scale>
      <p:origin x="0" y="-1506"/>
    </p:cViewPr>
  </p:outlineViewPr>
  <p:notesTextViewPr>
    <p:cViewPr>
      <p:scale>
        <a:sx n="1" d="1"/>
        <a:sy n="1" d="1"/>
      </p:scale>
      <p:origin x="0" y="0"/>
    </p:cViewPr>
  </p:notesTextViewPr>
  <p:sorterViewPr>
    <p:cViewPr>
      <p:scale>
        <a:sx n="81" d="100"/>
        <a:sy n="81"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094C0072-DF53-4E6F-995A-C346827FC4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EFF0199-151D-428B-8932-CF557838D6B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A2">
            <a:alpha val="4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C0072-DF53-4E6F-995A-C346827FC41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F0199-151D-428B-8932-CF557838D6B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hyperlink" Target="http://gongdapaopao.yanj.cn/"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hyperlink" Target="http://gongdapaopao.yanj.cn/"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hyperlink" Target="http://gongdapaopao.yanj.c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hlinkClick r:id="rId1"/>
          </p:cNvPr>
          <p:cNvPicPr>
            <a:picLocks noChangeAspect="1"/>
          </p:cNvPicPr>
          <p:nvPr/>
        </p:nvPicPr>
        <p:blipFill rotWithShape="1">
          <a:blip r:embed="rId2">
            <a:extLst>
              <a:ext uri="{28A0092B-C50C-407E-A947-70E740481C1C}">
                <a14:useLocalDpi xmlns:a14="http://schemas.microsoft.com/office/drawing/2010/main" val="0"/>
              </a:ext>
            </a:extLst>
          </a:blip>
          <a:srcRect t="9150" b="39001"/>
          <a:stretch>
            <a:fillRect/>
          </a:stretch>
        </p:blipFill>
        <p:spPr>
          <a:xfrm>
            <a:off x="0" y="0"/>
            <a:ext cx="12192000" cy="4210050"/>
          </a:xfrm>
          <a:prstGeom prst="rect">
            <a:avLst/>
          </a:prstGeom>
        </p:spPr>
      </p:pic>
      <p:sp>
        <p:nvSpPr>
          <p:cNvPr id="11" name="文本框 10"/>
          <p:cNvSpPr txBox="1"/>
          <p:nvPr/>
        </p:nvSpPr>
        <p:spPr>
          <a:xfrm>
            <a:off x="1771650" y="5378570"/>
            <a:ext cx="8648700" cy="645160"/>
          </a:xfrm>
          <a:prstGeom prst="rect">
            <a:avLst/>
          </a:prstGeom>
          <a:noFill/>
        </p:spPr>
        <p:txBody>
          <a:bodyPr wrap="square" rtlCol="0">
            <a:spAutoFit/>
          </a:bodyPr>
          <a:lstStyle/>
          <a:p>
            <a:pPr algn="ctr"/>
            <a:r>
              <a:rPr lang="zh-CN" altLang="zh-CN" sz="3600" b="1" dirty="0" smtClean="0">
                <a:latin typeface="微软雅黑" panose="020B0503020204020204" pitchFamily="34" charset="-122"/>
                <a:ea typeface="微软雅黑" panose="020B0503020204020204" pitchFamily="34" charset="-122"/>
              </a:rPr>
              <a:t>飞行器图像分类</a:t>
            </a:r>
            <a:endParaRPr lang="zh-CN" altLang="zh-CN" sz="3600" b="1"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1771650" y="6017309"/>
            <a:ext cx="8648700" cy="460375"/>
          </a:xfrm>
          <a:prstGeom prst="rect">
            <a:avLst/>
          </a:prstGeom>
          <a:noFill/>
        </p:spPr>
        <p:txBody>
          <a:bodyPr wrap="square" rtlCol="0">
            <a:spAutoFit/>
          </a:bodyPr>
          <a:lstStyle/>
          <a:p>
            <a:pPr algn="ctr"/>
            <a:r>
              <a:rPr lang="zh-CN" altLang="en-US" sz="2400" smtClean="0">
                <a:latin typeface="微软雅黑" panose="020B0503020204020204" pitchFamily="34" charset="-122"/>
                <a:ea typeface="微软雅黑" panose="020B0503020204020204" pitchFamily="34" charset="-122"/>
              </a:rPr>
              <a:t>成员：李卓彧、詹铠铭、郑安玮</a:t>
            </a:r>
            <a:endParaRPr lang="zh-CN" altLang="en-US" sz="2400" dirty="0" smtClean="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 y="997030"/>
            <a:ext cx="12191998" cy="2215991"/>
          </a:xfrm>
          <a:prstGeom prst="rect">
            <a:avLst/>
          </a:prstGeom>
          <a:noFill/>
        </p:spPr>
        <p:txBody>
          <a:bodyPr wrap="square" rtlCol="0">
            <a:spAutoFit/>
          </a:bodyPr>
          <a:lstStyle/>
          <a:p>
            <a:pPr algn="ctr"/>
            <a:r>
              <a:rPr lang="zh-CN" altLang="en-US" sz="13800" b="1" dirty="0">
                <a:solidFill>
                  <a:schemeClr val="bg1">
                    <a:alpha val="42000"/>
                  </a:schemeClr>
                </a:solidFill>
                <a:latin typeface="微软雅黑" panose="020B0503020204020204" pitchFamily="34" charset="-122"/>
                <a:ea typeface="微软雅黑" panose="020B0503020204020204" pitchFamily="34" charset="-122"/>
              </a:rPr>
              <a:t>西北</a:t>
            </a:r>
            <a:r>
              <a:rPr lang="zh-CN" altLang="en-US" sz="13800" b="1" dirty="0" smtClean="0">
                <a:solidFill>
                  <a:schemeClr val="bg1">
                    <a:alpha val="42000"/>
                  </a:schemeClr>
                </a:solidFill>
                <a:latin typeface="微软雅黑" panose="020B0503020204020204" pitchFamily="34" charset="-122"/>
                <a:ea typeface="微软雅黑" panose="020B0503020204020204" pitchFamily="34" charset="-122"/>
              </a:rPr>
              <a:t>工业大学</a:t>
            </a:r>
            <a:endParaRPr lang="zh-CN" altLang="en-US" sz="13800" b="1" dirty="0">
              <a:solidFill>
                <a:schemeClr val="bg1">
                  <a:alpha val="42000"/>
                </a:schemeClr>
              </a:solidFill>
              <a:latin typeface="微软雅黑" panose="020B0503020204020204" pitchFamily="34" charset="-122"/>
              <a:ea typeface="微软雅黑" panose="020B0503020204020204" pitchFamily="34" charset="-122"/>
            </a:endParaRPr>
          </a:p>
        </p:txBody>
      </p:sp>
      <p:sp>
        <p:nvSpPr>
          <p:cNvPr id="17" name="矩形 16">
            <a:hlinkClick r:id="rId1"/>
          </p:cNvPr>
          <p:cNvSpPr/>
          <p:nvPr/>
        </p:nvSpPr>
        <p:spPr>
          <a:xfrm>
            <a:off x="0" y="0"/>
            <a:ext cx="12192000" cy="42100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147934" y="3247368"/>
            <a:ext cx="1896132" cy="1896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12828" t="12828" r="12828" b="12828"/>
          <a:stretch>
            <a:fillRect/>
          </a:stretch>
        </p:blipFill>
        <p:spPr>
          <a:xfrm>
            <a:off x="5232233" y="3331667"/>
            <a:ext cx="1727534" cy="1727534"/>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47" presetClass="entr" presetSubtype="0"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600"/>
                                        <p:tgtEl>
                                          <p:spTgt spid="11"/>
                                        </p:tgtEl>
                                      </p:cBhvr>
                                    </p:animEffect>
                                    <p:anim calcmode="lin" valueType="num">
                                      <p:cBhvr>
                                        <p:cTn id="24" dur="600" fill="hold"/>
                                        <p:tgtEl>
                                          <p:spTgt spid="11"/>
                                        </p:tgtEl>
                                        <p:attrNameLst>
                                          <p:attrName>ppt_x</p:attrName>
                                        </p:attrNameLst>
                                      </p:cBhvr>
                                      <p:tavLst>
                                        <p:tav tm="0">
                                          <p:val>
                                            <p:strVal val="#ppt_x"/>
                                          </p:val>
                                        </p:tav>
                                        <p:tav tm="100000">
                                          <p:val>
                                            <p:strVal val="#ppt_x"/>
                                          </p:val>
                                        </p:tav>
                                      </p:tavLst>
                                    </p:anim>
                                    <p:anim calcmode="lin" valueType="num">
                                      <p:cBhvr>
                                        <p:cTn id="25" dur="6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8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600"/>
                                        <p:tgtEl>
                                          <p:spTgt spid="12"/>
                                        </p:tgtEl>
                                      </p:cBhvr>
                                    </p:animEffect>
                                    <p:anim calcmode="lin" valueType="num">
                                      <p:cBhvr>
                                        <p:cTn id="29" dur="600" fill="hold"/>
                                        <p:tgtEl>
                                          <p:spTgt spid="12"/>
                                        </p:tgtEl>
                                        <p:attrNameLst>
                                          <p:attrName>ppt_x</p:attrName>
                                        </p:attrNameLst>
                                      </p:cBhvr>
                                      <p:tavLst>
                                        <p:tav tm="0">
                                          <p:val>
                                            <p:strVal val="#ppt_x"/>
                                          </p:val>
                                        </p:tav>
                                        <p:tav tm="100000">
                                          <p:val>
                                            <p:strVal val="#ppt_x"/>
                                          </p:val>
                                        </p:tav>
                                      </p:tavLst>
                                    </p:anim>
                                    <p:anim calcmode="lin" valueType="num">
                                      <p:cBhvr>
                                        <p:cTn id="30" dur="600" fill="hold"/>
                                        <p:tgtEl>
                                          <p:spTgt spid="12"/>
                                        </p:tgtEl>
                                        <p:attrNameLst>
                                          <p:attrName>ppt_y</p:attrName>
                                        </p:attrNameLst>
                                      </p:cBhvr>
                                      <p:tavLst>
                                        <p:tav tm="0">
                                          <p:val>
                                            <p:strVal val="#ppt_y+.1"/>
                                          </p:val>
                                        </p:tav>
                                        <p:tav tm="100000">
                                          <p:val>
                                            <p:strVal val="#ppt_y"/>
                                          </p:val>
                                        </p:tav>
                                      </p:tavLst>
                                    </p:anim>
                                  </p:childTnLst>
                                </p:cTn>
                              </p:par>
                              <p:par>
                                <p:cTn id="31" presetID="16" presetClass="entr" presetSubtype="37" fill="hold"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barn(outVertic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数据的预处理</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1"/>
          <a:stretch>
            <a:fillRect/>
          </a:stretch>
        </p:blipFill>
        <p:spPr>
          <a:xfrm>
            <a:off x="4933315" y="1051560"/>
            <a:ext cx="6723380" cy="4250055"/>
          </a:xfrm>
          <a:prstGeom prst="rect">
            <a:avLst/>
          </a:prstGeom>
        </p:spPr>
      </p:pic>
      <p:grpSp>
        <p:nvGrpSpPr>
          <p:cNvPr id="14" name="组合 13"/>
          <p:cNvGrpSpPr/>
          <p:nvPr/>
        </p:nvGrpSpPr>
        <p:grpSpPr>
          <a:xfrm>
            <a:off x="1694815" y="904240"/>
            <a:ext cx="1612900" cy="510540"/>
            <a:chOff x="2669" y="1424"/>
            <a:chExt cx="2540" cy="804"/>
          </a:xfrm>
        </p:grpSpPr>
        <p:sp>
          <p:nvSpPr>
            <p:cNvPr id="11" name="圆角矩形 10"/>
            <p:cNvSpPr/>
            <p:nvPr/>
          </p:nvSpPr>
          <p:spPr>
            <a:xfrm>
              <a:off x="2669" y="1424"/>
              <a:ext cx="2540"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736" y="1512"/>
              <a:ext cx="2473" cy="628"/>
            </a:xfrm>
            <a:prstGeom prst="rect">
              <a:avLst/>
            </a:prstGeom>
            <a:noFill/>
          </p:spPr>
          <p:txBody>
            <a:bodyPr wrap="square" rtlCol="0">
              <a:spAutoFit/>
            </a:bodyPr>
            <a:p>
              <a:r>
                <a:rPr lang="en-US" altLang="zh-CN" sz="2000" b="1">
                  <a:solidFill>
                    <a:schemeClr val="bg1"/>
                  </a:solidFill>
                  <a:latin typeface="微软雅黑" panose="020B0503020204020204" pitchFamily="34" charset="-122"/>
                  <a:ea typeface="微软雅黑" panose="020B0503020204020204" pitchFamily="34" charset="-122"/>
                </a:rPr>
                <a:t>RGB</a:t>
              </a:r>
              <a:r>
                <a:rPr lang="zh-CN" altLang="en-US" sz="2000" b="1">
                  <a:solidFill>
                    <a:schemeClr val="bg1"/>
                  </a:solidFill>
                  <a:latin typeface="微软雅黑" panose="020B0503020204020204" pitchFamily="34" charset="-122"/>
                  <a:ea typeface="微软雅黑" panose="020B0503020204020204" pitchFamily="34" charset="-122"/>
                </a:rPr>
                <a:t>三通道</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311150" y="1767205"/>
            <a:ext cx="4739640" cy="313817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相较于灰度转化，</a:t>
            </a:r>
            <a:r>
              <a:rPr lang="en-US" altLang="zh-CN">
                <a:latin typeface="微软雅黑" panose="020B0503020204020204" pitchFamily="34" charset="-122"/>
                <a:ea typeface="微软雅黑" panose="020B0503020204020204" pitchFamily="34" charset="-122"/>
                <a:cs typeface="微软雅黑" panose="020B0503020204020204" pitchFamily="34" charset="-122"/>
              </a:rPr>
              <a:t>RGB</a:t>
            </a:r>
            <a:r>
              <a:rPr lang="zh-CN" altLang="en-US">
                <a:latin typeface="微软雅黑" panose="020B0503020204020204" pitchFamily="34" charset="-122"/>
                <a:ea typeface="微软雅黑" panose="020B0503020204020204" pitchFamily="34" charset="-122"/>
                <a:cs typeface="微软雅黑" panose="020B0503020204020204" pitchFamily="34" charset="-122"/>
              </a:rPr>
              <a:t>三通道保留了原始数据的更多特征，有利于分类器更好地识别图像，但同时增加了训练难度和实验耗时。</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使用opencv和os遍历图片，将图片数据，类标，路径分开储存，并将数据/255归一化处理。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（注释中本想使用PIL库读取图片解决png无法正常读取问题，后发现RGB通道问题及Convolution2D读取格式问题，选择忽视数据中的png图片）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10741660" y="6299200"/>
            <a:ext cx="826770" cy="548640"/>
            <a:chOff x="16519" y="9935"/>
            <a:chExt cx="1302" cy="864"/>
          </a:xfrm>
        </p:grpSpPr>
        <p:sp>
          <p:nvSpPr>
            <p:cNvPr id="3" name="矩形 2"/>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135"/>
            <a:ext cx="4696460" cy="46037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SVM</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分类器的训练与运行测试</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267460" y="778510"/>
            <a:ext cx="5977890" cy="1014730"/>
          </a:xfrm>
          <a:prstGeom prst="rect">
            <a:avLst/>
          </a:prstGeom>
          <a:noFill/>
        </p:spPr>
        <p:txBody>
          <a:bodyPr wrap="square" rtlCol="0">
            <a:spAutoFit/>
          </a:bodyPr>
          <a:p>
            <a:pPr marL="342900" indent="-342900">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训练分类器时，需要考虑使用不同的模型，这里仅展示几种运行测试时表现较好的模型。</a:t>
            </a:r>
            <a:endParaRPr lang="zh-CN" altLang="en-US"/>
          </a:p>
          <a:p>
            <a:pPr indent="0">
              <a:buNone/>
            </a:pPr>
            <a:endParaRPr lang="zh-CN" altLang="en-US" sz="2000" b="1"/>
          </a:p>
        </p:txBody>
      </p:sp>
      <p:pic>
        <p:nvPicPr>
          <p:cNvPr id="9" name="图片 8"/>
          <p:cNvPicPr>
            <a:picLocks noChangeAspect="1"/>
          </p:cNvPicPr>
          <p:nvPr/>
        </p:nvPicPr>
        <p:blipFill>
          <a:blip r:embed="rId1"/>
          <a:stretch>
            <a:fillRect/>
          </a:stretch>
        </p:blipFill>
        <p:spPr>
          <a:xfrm>
            <a:off x="5207635" y="1523365"/>
            <a:ext cx="5748655" cy="4735830"/>
          </a:xfrm>
          <a:prstGeom prst="rect">
            <a:avLst/>
          </a:prstGeom>
        </p:spPr>
      </p:pic>
      <p:grpSp>
        <p:nvGrpSpPr>
          <p:cNvPr id="15" name="组合 14"/>
          <p:cNvGrpSpPr/>
          <p:nvPr/>
        </p:nvGrpSpPr>
        <p:grpSpPr>
          <a:xfrm>
            <a:off x="1822450" y="1690370"/>
            <a:ext cx="2143760" cy="865946"/>
            <a:chOff x="2669" y="1424"/>
            <a:chExt cx="2540" cy="805"/>
          </a:xfrm>
        </p:grpSpPr>
        <p:sp>
          <p:nvSpPr>
            <p:cNvPr id="16" name="圆角矩形 15"/>
            <p:cNvSpPr/>
            <p:nvPr/>
          </p:nvSpPr>
          <p:spPr>
            <a:xfrm>
              <a:off x="2669" y="1424"/>
              <a:ext cx="2540"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974" y="1584"/>
              <a:ext cx="1928" cy="485"/>
            </a:xfrm>
            <a:prstGeom prst="rect">
              <a:avLst/>
            </a:prstGeom>
            <a:noFill/>
          </p:spPr>
          <p:txBody>
            <a:bodyPr wrap="square" rtlCol="0">
              <a:spAutoFit/>
            </a:bodyPr>
            <a:p>
              <a:r>
                <a:rPr lang="en-US" sz="2800" b="1">
                  <a:solidFill>
                    <a:schemeClr val="bg1"/>
                  </a:solidFill>
                  <a:latin typeface="微软雅黑" panose="020B0503020204020204" pitchFamily="34" charset="-122"/>
                  <a:ea typeface="微软雅黑" panose="020B0503020204020204" pitchFamily="34" charset="-122"/>
                </a:rPr>
                <a:t>SVC</a:t>
              </a:r>
              <a:r>
                <a:rPr lang="zh-CN" altLang="en-US" sz="2800" b="1">
                  <a:solidFill>
                    <a:schemeClr val="bg1"/>
                  </a:solidFill>
                  <a:latin typeface="微软雅黑" panose="020B0503020204020204" pitchFamily="34" charset="-122"/>
                  <a:ea typeface="微软雅黑" panose="020B0503020204020204" pitchFamily="34" charset="-122"/>
                </a:rPr>
                <a:t>模型</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1433195" y="3084830"/>
            <a:ext cx="2920365" cy="1198880"/>
          </a:xfrm>
          <a:prstGeom prst="rect">
            <a:avLst/>
          </a:prstGeom>
          <a:noFill/>
        </p:spPr>
        <p:txBody>
          <a:bodyPr wrap="square" rtlCol="0">
            <a:spAutoFit/>
          </a:bodyPr>
          <a:p>
            <a:r>
              <a:rPr lang="en-US" altLang="zh-CN" sz="2400" b="1"/>
              <a:t>Accuracy</a:t>
            </a:r>
            <a:r>
              <a:rPr lang="zh-CN" altLang="en-US" sz="2400" b="1"/>
              <a:t>：</a:t>
            </a:r>
            <a:r>
              <a:rPr lang="en-US" altLang="zh-CN" sz="2400" b="1"/>
              <a:t>0.35</a:t>
            </a:r>
            <a:endParaRPr lang="en-US" altLang="zh-CN" sz="2400" b="1"/>
          </a:p>
          <a:p>
            <a:r>
              <a:rPr lang="en-US" altLang="zh-CN" sz="2400" b="1"/>
              <a:t>Macro avg</a:t>
            </a:r>
            <a:r>
              <a:rPr lang="zh-CN" altLang="en-US" sz="2400" b="1"/>
              <a:t>：</a:t>
            </a:r>
            <a:r>
              <a:rPr lang="en-US" altLang="zh-CN" sz="2400" b="1"/>
              <a:t>0.34</a:t>
            </a:r>
            <a:endParaRPr lang="en-US" altLang="zh-CN" sz="2400" b="1"/>
          </a:p>
          <a:p>
            <a:r>
              <a:rPr lang="en-US" altLang="zh-CN" sz="2400" b="1"/>
              <a:t>Weighted avg</a:t>
            </a:r>
            <a:r>
              <a:rPr lang="zh-CN" altLang="en-US" sz="2400" b="1"/>
              <a:t>：</a:t>
            </a:r>
            <a:r>
              <a:rPr lang="en-US" altLang="zh-CN" sz="2400" b="1"/>
              <a:t>0.34</a:t>
            </a:r>
            <a:endParaRPr lang="en-US" altLang="zh-CN" sz="2400" b="1"/>
          </a:p>
        </p:txBody>
      </p:sp>
      <p:grpSp>
        <p:nvGrpSpPr>
          <p:cNvPr id="6" name="组合 5"/>
          <p:cNvGrpSpPr/>
          <p:nvPr/>
        </p:nvGrpSpPr>
        <p:grpSpPr>
          <a:xfrm>
            <a:off x="10741660" y="6299200"/>
            <a:ext cx="826770" cy="549275"/>
            <a:chOff x="16519" y="9935"/>
            <a:chExt cx="1302" cy="865"/>
          </a:xfrm>
        </p:grpSpPr>
        <p:sp>
          <p:nvSpPr>
            <p:cNvPr id="3" name="矩形 2"/>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135"/>
            <a:ext cx="4375785" cy="46037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SVM</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分类器的训练与运行测试</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1822450" y="1690370"/>
            <a:ext cx="2143760" cy="865946"/>
            <a:chOff x="2669" y="1424"/>
            <a:chExt cx="2540" cy="805"/>
          </a:xfrm>
        </p:grpSpPr>
        <p:sp>
          <p:nvSpPr>
            <p:cNvPr id="16" name="圆角矩形 15"/>
            <p:cNvSpPr/>
            <p:nvPr/>
          </p:nvSpPr>
          <p:spPr>
            <a:xfrm>
              <a:off x="2669" y="1424"/>
              <a:ext cx="2540"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974" y="1584"/>
              <a:ext cx="1928" cy="485"/>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随机森林</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1433195" y="3084830"/>
            <a:ext cx="2920365" cy="1198880"/>
          </a:xfrm>
          <a:prstGeom prst="rect">
            <a:avLst/>
          </a:prstGeom>
          <a:noFill/>
        </p:spPr>
        <p:txBody>
          <a:bodyPr wrap="square" rtlCol="0">
            <a:spAutoFit/>
          </a:bodyPr>
          <a:p>
            <a:r>
              <a:rPr lang="en-US" altLang="zh-CN" sz="2400" b="1"/>
              <a:t>Accuracy</a:t>
            </a:r>
            <a:r>
              <a:rPr lang="zh-CN" altLang="en-US" sz="2400" b="1"/>
              <a:t>：</a:t>
            </a:r>
            <a:r>
              <a:rPr lang="en-US" altLang="zh-CN" sz="2400" b="1"/>
              <a:t>0.35</a:t>
            </a:r>
            <a:endParaRPr lang="en-US" altLang="zh-CN" sz="2400" b="1"/>
          </a:p>
          <a:p>
            <a:r>
              <a:rPr lang="en-US" altLang="zh-CN" sz="2400" b="1"/>
              <a:t>Macro avg</a:t>
            </a:r>
            <a:r>
              <a:rPr lang="zh-CN" altLang="en-US" sz="2400" b="1"/>
              <a:t>：</a:t>
            </a:r>
            <a:r>
              <a:rPr lang="en-US" altLang="zh-CN" sz="2400" b="1"/>
              <a:t>0.35</a:t>
            </a:r>
            <a:endParaRPr lang="en-US" altLang="zh-CN" sz="2400" b="1"/>
          </a:p>
          <a:p>
            <a:r>
              <a:rPr lang="en-US" altLang="zh-CN" sz="2400" b="1"/>
              <a:t>Weighted avg</a:t>
            </a:r>
            <a:r>
              <a:rPr lang="zh-CN" altLang="en-US" sz="2400" b="1"/>
              <a:t>：</a:t>
            </a:r>
            <a:r>
              <a:rPr lang="en-US" altLang="zh-CN" sz="2400" b="1"/>
              <a:t>0.35</a:t>
            </a:r>
            <a:endParaRPr lang="en-US" altLang="zh-CN" sz="2400" b="1"/>
          </a:p>
        </p:txBody>
      </p:sp>
      <p:pic>
        <p:nvPicPr>
          <p:cNvPr id="2" name="图片 1"/>
          <p:cNvPicPr>
            <a:picLocks noChangeAspect="1"/>
          </p:cNvPicPr>
          <p:nvPr/>
        </p:nvPicPr>
        <p:blipFill>
          <a:blip r:embed="rId1"/>
          <a:stretch>
            <a:fillRect/>
          </a:stretch>
        </p:blipFill>
        <p:spPr>
          <a:xfrm>
            <a:off x="5384800" y="907415"/>
            <a:ext cx="5918835" cy="5274945"/>
          </a:xfrm>
          <a:prstGeom prst="rect">
            <a:avLst/>
          </a:prstGeom>
        </p:spPr>
      </p:pic>
      <p:grpSp>
        <p:nvGrpSpPr>
          <p:cNvPr id="6" name="组合 5"/>
          <p:cNvGrpSpPr/>
          <p:nvPr/>
        </p:nvGrpSpPr>
        <p:grpSpPr>
          <a:xfrm>
            <a:off x="10741660" y="6299200"/>
            <a:ext cx="826770" cy="549275"/>
            <a:chOff x="16519" y="9935"/>
            <a:chExt cx="1302" cy="865"/>
          </a:xfrm>
        </p:grpSpPr>
        <p:sp>
          <p:nvSpPr>
            <p:cNvPr id="3" name="矩形 2"/>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135"/>
            <a:ext cx="4460875" cy="46037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CNN</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分类器的训练与运行测试</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024755" y="528320"/>
            <a:ext cx="2143760" cy="866140"/>
            <a:chOff x="2870" y="2662"/>
            <a:chExt cx="3376" cy="1364"/>
          </a:xfrm>
        </p:grpSpPr>
        <p:sp>
          <p:nvSpPr>
            <p:cNvPr id="16" name="圆角矩形 15"/>
            <p:cNvSpPr/>
            <p:nvPr/>
          </p:nvSpPr>
          <p:spPr>
            <a:xfrm>
              <a:off x="2870" y="2662"/>
              <a:ext cx="3376" cy="1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275" y="2933"/>
              <a:ext cx="2563" cy="822"/>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AlexNet</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212090" y="1452880"/>
            <a:ext cx="5735955" cy="4754880"/>
          </a:xfrm>
          <a:prstGeom prst="rect">
            <a:avLst/>
          </a:prstGeom>
        </p:spPr>
      </p:pic>
      <p:pic>
        <p:nvPicPr>
          <p:cNvPr id="6" name="图片 5"/>
          <p:cNvPicPr>
            <a:picLocks noChangeAspect="1"/>
          </p:cNvPicPr>
          <p:nvPr/>
        </p:nvPicPr>
        <p:blipFill>
          <a:blip r:embed="rId2"/>
          <a:stretch>
            <a:fillRect/>
          </a:stretch>
        </p:blipFill>
        <p:spPr>
          <a:xfrm>
            <a:off x="6118860" y="1452880"/>
            <a:ext cx="5935980" cy="4754880"/>
          </a:xfrm>
          <a:prstGeom prst="rect">
            <a:avLst/>
          </a:prstGeom>
        </p:spPr>
      </p:pic>
      <p:grpSp>
        <p:nvGrpSpPr>
          <p:cNvPr id="2" name="组合 1"/>
          <p:cNvGrpSpPr/>
          <p:nvPr/>
        </p:nvGrpSpPr>
        <p:grpSpPr>
          <a:xfrm>
            <a:off x="10741660" y="6299200"/>
            <a:ext cx="826770" cy="549275"/>
            <a:chOff x="16519" y="9935"/>
            <a:chExt cx="1302" cy="865"/>
          </a:xfrm>
        </p:grpSpPr>
        <p:sp>
          <p:nvSpPr>
            <p:cNvPr id="5" name="矩形 4"/>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135"/>
            <a:ext cx="4559300" cy="46037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CNN</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分类器的训练与运行测试</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48005" y="2642235"/>
            <a:ext cx="2143760" cy="866140"/>
            <a:chOff x="2870" y="2662"/>
            <a:chExt cx="3376" cy="1364"/>
          </a:xfrm>
        </p:grpSpPr>
        <p:sp>
          <p:nvSpPr>
            <p:cNvPr id="16" name="圆角矩形 15"/>
            <p:cNvSpPr/>
            <p:nvPr/>
          </p:nvSpPr>
          <p:spPr>
            <a:xfrm>
              <a:off x="2870" y="2662"/>
              <a:ext cx="3376" cy="1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275" y="2933"/>
              <a:ext cx="2563" cy="822"/>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AlexNet</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pic>
        <p:nvPicPr>
          <p:cNvPr id="2" name="图片 4" descr="AlexNet-model"/>
          <p:cNvPicPr>
            <a:picLocks noChangeAspect="1"/>
          </p:cNvPicPr>
          <p:nvPr/>
        </p:nvPicPr>
        <p:blipFill>
          <a:blip r:embed="rId1"/>
          <a:stretch>
            <a:fillRect/>
          </a:stretch>
        </p:blipFill>
        <p:spPr>
          <a:xfrm>
            <a:off x="9860915" y="15558"/>
            <a:ext cx="2098040" cy="6825615"/>
          </a:xfrm>
          <a:prstGeom prst="rect">
            <a:avLst/>
          </a:prstGeom>
        </p:spPr>
      </p:pic>
      <p:grpSp>
        <p:nvGrpSpPr>
          <p:cNvPr id="11" name="组合 10"/>
          <p:cNvGrpSpPr/>
          <p:nvPr/>
        </p:nvGrpSpPr>
        <p:grpSpPr>
          <a:xfrm>
            <a:off x="3535680" y="1212850"/>
            <a:ext cx="6041390" cy="4461510"/>
            <a:chOff x="5197" y="3106"/>
            <a:chExt cx="9514" cy="7026"/>
          </a:xfrm>
        </p:grpSpPr>
        <p:grpSp>
          <p:nvGrpSpPr>
            <p:cNvPr id="10" name="组合 9"/>
            <p:cNvGrpSpPr/>
            <p:nvPr/>
          </p:nvGrpSpPr>
          <p:grpSpPr>
            <a:xfrm>
              <a:off x="5197" y="3106"/>
              <a:ext cx="9500" cy="7026"/>
              <a:chOff x="5197" y="3106"/>
              <a:chExt cx="9500" cy="7026"/>
            </a:xfrm>
          </p:grpSpPr>
          <p:pic>
            <p:nvPicPr>
              <p:cNvPr id="7" name="图片 6"/>
              <p:cNvPicPr>
                <a:picLocks noChangeAspect="1"/>
              </p:cNvPicPr>
              <p:nvPr/>
            </p:nvPicPr>
            <p:blipFill>
              <a:blip r:embed="rId2"/>
              <a:stretch>
                <a:fillRect/>
              </a:stretch>
            </p:blipFill>
            <p:spPr>
              <a:xfrm>
                <a:off x="5197" y="6450"/>
                <a:ext cx="9501" cy="3683"/>
              </a:xfrm>
              <a:prstGeom prst="rect">
                <a:avLst/>
              </a:prstGeom>
            </p:spPr>
          </p:pic>
          <p:sp>
            <p:nvSpPr>
              <p:cNvPr id="8" name="文本框 7"/>
              <p:cNvSpPr txBox="1"/>
              <p:nvPr/>
            </p:nvSpPr>
            <p:spPr>
              <a:xfrm>
                <a:off x="5197" y="3106"/>
                <a:ext cx="6674" cy="628"/>
              </a:xfrm>
              <a:prstGeom prst="rect">
                <a:avLst/>
              </a:prstGeom>
              <a:noFill/>
            </p:spPr>
            <p:txBody>
              <a:bodyPr wrap="square" rtlCol="0">
                <a:spAutoFit/>
              </a:bodyPr>
              <a:p>
                <a:pPr marL="285750" indent="-285750">
                  <a:buFont typeface="Arial" panose="020B0604020202020204" pitchFamily="34" charset="0"/>
                  <a:buChar char="•"/>
                </a:pPr>
                <a:r>
                  <a:rPr lang="zh-CN" altLang="en-US" sz="2000" b="1"/>
                  <a:t>利用</a:t>
                </a:r>
                <a:r>
                  <a:rPr lang="en-US" altLang="zh-CN" sz="2000" b="1"/>
                  <a:t>Matplotlib</a:t>
                </a:r>
                <a:r>
                  <a:rPr lang="zh-CN" altLang="en-US" sz="2000" b="1"/>
                  <a:t>对模型结构可视化</a:t>
                </a:r>
                <a:endParaRPr lang="zh-CN" altLang="en-US" sz="2000" b="1"/>
              </a:p>
            </p:txBody>
          </p:sp>
        </p:grpSp>
        <p:pic>
          <p:nvPicPr>
            <p:cNvPr id="9" name="图片 8"/>
            <p:cNvPicPr>
              <a:picLocks noChangeAspect="1"/>
            </p:cNvPicPr>
            <p:nvPr/>
          </p:nvPicPr>
          <p:blipFill>
            <a:blip r:embed="rId3"/>
            <a:stretch>
              <a:fillRect/>
            </a:stretch>
          </p:blipFill>
          <p:spPr>
            <a:xfrm>
              <a:off x="5197" y="4646"/>
              <a:ext cx="9514" cy="1804"/>
            </a:xfrm>
            <a:prstGeom prst="rect">
              <a:avLst/>
            </a:prstGeom>
          </p:spPr>
        </p:pic>
      </p:grpSp>
      <p:grpSp>
        <p:nvGrpSpPr>
          <p:cNvPr id="14" name="组合 13"/>
          <p:cNvGrpSpPr/>
          <p:nvPr/>
        </p:nvGrpSpPr>
        <p:grpSpPr>
          <a:xfrm>
            <a:off x="8870950" y="6302375"/>
            <a:ext cx="826770" cy="549275"/>
            <a:chOff x="16519" y="9935"/>
            <a:chExt cx="1302" cy="865"/>
          </a:xfrm>
        </p:grpSpPr>
        <p:sp>
          <p:nvSpPr>
            <p:cNvPr id="15" name="矩形 14"/>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135"/>
            <a:ext cx="4572635" cy="46037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CNN</a:t>
            </a:r>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分类器的训练与运行测试</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1569085" y="1511935"/>
            <a:ext cx="2143760" cy="866140"/>
            <a:chOff x="2870" y="2662"/>
            <a:chExt cx="3376" cy="1364"/>
          </a:xfrm>
        </p:grpSpPr>
        <p:sp>
          <p:nvSpPr>
            <p:cNvPr id="16" name="圆角矩形 15"/>
            <p:cNvSpPr/>
            <p:nvPr/>
          </p:nvSpPr>
          <p:spPr>
            <a:xfrm>
              <a:off x="2870" y="2662"/>
              <a:ext cx="3376" cy="1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3275" y="2933"/>
              <a:ext cx="2563" cy="822"/>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AlexNet</a:t>
              </a:r>
              <a:endParaRPr lang="zh-CN" altLang="en-US" sz="2800" b="1">
                <a:solidFill>
                  <a:schemeClr val="bg1"/>
                </a:solidFill>
                <a:latin typeface="微软雅黑" panose="020B0503020204020204" pitchFamily="34" charset="-122"/>
                <a:ea typeface="微软雅黑" panose="020B0503020204020204" pitchFamily="34" charset="-122"/>
              </a:endParaRPr>
            </a:p>
          </p:txBody>
        </p:sp>
      </p:grpSp>
      <p:pic>
        <p:nvPicPr>
          <p:cNvPr id="7" name="图片 6" descr="IMG_256"/>
          <p:cNvPicPr>
            <a:picLocks noChangeAspect="1"/>
          </p:cNvPicPr>
          <p:nvPr/>
        </p:nvPicPr>
        <p:blipFill>
          <a:blip r:embed="rId1"/>
          <a:stretch>
            <a:fillRect/>
          </a:stretch>
        </p:blipFill>
        <p:spPr>
          <a:xfrm>
            <a:off x="4715510" y="1870710"/>
            <a:ext cx="6930390" cy="3361690"/>
          </a:xfrm>
          <a:prstGeom prst="rect">
            <a:avLst/>
          </a:prstGeom>
          <a:noFill/>
          <a:ln w="9525">
            <a:noFill/>
          </a:ln>
        </p:spPr>
      </p:pic>
      <p:sp>
        <p:nvSpPr>
          <p:cNvPr id="14" name="文本框 13"/>
          <p:cNvSpPr txBox="1"/>
          <p:nvPr/>
        </p:nvSpPr>
        <p:spPr>
          <a:xfrm>
            <a:off x="1433195" y="3074670"/>
            <a:ext cx="2920365" cy="1198880"/>
          </a:xfrm>
          <a:prstGeom prst="rect">
            <a:avLst/>
          </a:prstGeom>
          <a:noFill/>
        </p:spPr>
        <p:txBody>
          <a:bodyPr wrap="square" rtlCol="0">
            <a:spAutoFit/>
          </a:bodyPr>
          <a:p>
            <a:r>
              <a:rPr lang="en-US" altLang="zh-CN" sz="2400" b="1"/>
              <a:t>Accuracy</a:t>
            </a:r>
            <a:r>
              <a:rPr lang="zh-CN" altLang="en-US" sz="2400" b="1"/>
              <a:t>：</a:t>
            </a:r>
            <a:r>
              <a:rPr lang="en-US" altLang="zh-CN" sz="2400" b="1"/>
              <a:t>0.49</a:t>
            </a:r>
            <a:endParaRPr lang="en-US" altLang="zh-CN" sz="2400" b="1"/>
          </a:p>
          <a:p>
            <a:r>
              <a:rPr lang="en-US" altLang="zh-CN" sz="2400" b="1"/>
              <a:t>Macro avg</a:t>
            </a:r>
            <a:r>
              <a:rPr lang="zh-CN" altLang="en-US" sz="2400" b="1"/>
              <a:t>：</a:t>
            </a:r>
            <a:r>
              <a:rPr lang="en-US" altLang="zh-CN" sz="2400" b="1"/>
              <a:t>0.50</a:t>
            </a:r>
            <a:endParaRPr lang="en-US" altLang="zh-CN" sz="2400" b="1"/>
          </a:p>
          <a:p>
            <a:r>
              <a:rPr lang="en-US" altLang="zh-CN" sz="2400" b="1"/>
              <a:t>Weighted avg</a:t>
            </a:r>
            <a:r>
              <a:rPr lang="zh-CN" altLang="en-US" sz="2400" b="1"/>
              <a:t>：</a:t>
            </a:r>
            <a:r>
              <a:rPr lang="en-US" altLang="zh-CN" sz="2400" b="1"/>
              <a:t>0.50</a:t>
            </a:r>
            <a:endParaRPr lang="en-US" altLang="zh-CN" sz="2400" b="1"/>
          </a:p>
        </p:txBody>
      </p:sp>
      <p:grpSp>
        <p:nvGrpSpPr>
          <p:cNvPr id="6" name="组合 5"/>
          <p:cNvGrpSpPr/>
          <p:nvPr/>
        </p:nvGrpSpPr>
        <p:grpSpPr>
          <a:xfrm>
            <a:off x="10741660" y="6299200"/>
            <a:ext cx="826770" cy="549275"/>
            <a:chOff x="16519" y="9935"/>
            <a:chExt cx="1302" cy="865"/>
          </a:xfrm>
        </p:grpSpPr>
        <p:sp>
          <p:nvSpPr>
            <p:cNvPr id="3" name="矩形 2"/>
            <p:cNvSpPr/>
            <p:nvPr/>
          </p:nvSpPr>
          <p:spPr>
            <a:xfrm>
              <a:off x="16519" y="9935"/>
              <a:ext cx="1302" cy="8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6708" y="10052"/>
              <a:ext cx="923" cy="628"/>
            </a:xfrm>
            <a:prstGeom prst="rect">
              <a:avLst/>
            </a:prstGeom>
            <a:noFill/>
          </p:spPr>
          <p:txBody>
            <a:bodyPr wrap="square" rtlCol="0">
              <a:spAutoFit/>
            </a:bodyPr>
            <a:p>
              <a:pPr algn="ctr"/>
              <a:r>
                <a:rPr lang="en-US" altLang="zh-CN" sz="2000" b="1" dirty="0" smtClean="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516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性能对比与分析</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THREE</a:t>
            </a:r>
            <a:endParaRPr lang="zh-CN" altLang="en-US" sz="4800" b="1"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直角三角形 3"/>
          <p:cNvSpPr>
            <a:spLocks noChangeAspect="1"/>
          </p:cNvSpPr>
          <p:nvPr/>
        </p:nvSpPr>
        <p:spPr>
          <a:xfrm>
            <a:off x="4210051" y="2786002"/>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性能对比与分析</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rot="0">
            <a:off x="10669905" y="6308725"/>
            <a:ext cx="82677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en-US" sz="2000" b="1" dirty="0" smtClean="0">
                  <a:solidFill>
                    <a:schemeClr val="bg1"/>
                  </a:solidFill>
                  <a:latin typeface="微软雅黑" panose="020B0503020204020204" pitchFamily="34" charset="-122"/>
                  <a:ea typeface="微软雅黑" panose="020B0503020204020204" pitchFamily="34" charset="-122"/>
                </a:rPr>
                <a:t>7</a:t>
              </a:r>
              <a:endParaRPr 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28320" y="1149985"/>
            <a:ext cx="10438765" cy="4928235"/>
            <a:chOff x="863" y="2291"/>
            <a:chExt cx="16439" cy="7761"/>
          </a:xfrm>
        </p:grpSpPr>
        <p:pic>
          <p:nvPicPr>
            <p:cNvPr id="7" name="图片 6" descr="IMG_256"/>
            <p:cNvPicPr>
              <a:picLocks noChangeAspect="1"/>
            </p:cNvPicPr>
            <p:nvPr/>
          </p:nvPicPr>
          <p:blipFill>
            <a:blip r:embed="rId1"/>
            <a:stretch>
              <a:fillRect/>
            </a:stretch>
          </p:blipFill>
          <p:spPr>
            <a:xfrm>
              <a:off x="863" y="5438"/>
              <a:ext cx="7908" cy="3836"/>
            </a:xfrm>
            <a:prstGeom prst="rect">
              <a:avLst/>
            </a:prstGeom>
            <a:noFill/>
            <a:ln w="9525">
              <a:noFill/>
            </a:ln>
          </p:spPr>
        </p:pic>
        <p:sp>
          <p:nvSpPr>
            <p:cNvPr id="3" name="矩形 2"/>
            <p:cNvSpPr/>
            <p:nvPr/>
          </p:nvSpPr>
          <p:spPr>
            <a:xfrm>
              <a:off x="3183" y="9572"/>
              <a:ext cx="3267" cy="48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CNN</a:t>
              </a:r>
              <a:r>
                <a:rPr lang="zh-CN" altLang="en-US"/>
                <a:t>分类器</a:t>
              </a:r>
              <a:endParaRPr lang="zh-CN" altLang="en-US"/>
            </a:p>
          </p:txBody>
        </p:sp>
        <p:pic>
          <p:nvPicPr>
            <p:cNvPr id="9" name="图片 8"/>
            <p:cNvPicPr>
              <a:picLocks noChangeAspect="1"/>
            </p:cNvPicPr>
            <p:nvPr/>
          </p:nvPicPr>
          <p:blipFill>
            <a:blip r:embed="rId2"/>
            <a:stretch>
              <a:fillRect/>
            </a:stretch>
          </p:blipFill>
          <p:spPr>
            <a:xfrm>
              <a:off x="10608" y="3759"/>
              <a:ext cx="6694" cy="5515"/>
            </a:xfrm>
            <a:prstGeom prst="rect">
              <a:avLst/>
            </a:prstGeom>
          </p:spPr>
        </p:pic>
        <p:sp>
          <p:nvSpPr>
            <p:cNvPr id="6" name="矩形 5"/>
            <p:cNvSpPr/>
            <p:nvPr/>
          </p:nvSpPr>
          <p:spPr>
            <a:xfrm>
              <a:off x="12322" y="9572"/>
              <a:ext cx="3267" cy="48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SVM</a:t>
              </a:r>
              <a:r>
                <a:rPr lang="zh-CN" altLang="en-US"/>
                <a:t>分类器</a:t>
              </a:r>
              <a:endParaRPr lang="zh-CN" altLang="en-US"/>
            </a:p>
          </p:txBody>
        </p:sp>
        <p:sp>
          <p:nvSpPr>
            <p:cNvPr id="8" name="文本框 7"/>
            <p:cNvSpPr txBox="1"/>
            <p:nvPr/>
          </p:nvSpPr>
          <p:spPr>
            <a:xfrm>
              <a:off x="863" y="2291"/>
              <a:ext cx="7588" cy="2082"/>
            </a:xfrm>
            <a:prstGeom prst="rect">
              <a:avLst/>
            </a:prstGeom>
            <a:noFill/>
          </p:spPr>
          <p:txBody>
            <a:bodyPr wrap="square" rtlCol="0">
              <a:spAutoFit/>
            </a:bodyPr>
            <a:p>
              <a:pPr marL="285750" indent="-285750" algn="just">
                <a:buFont typeface="Arial" panose="020B0604020202020204" pitchFamily="34" charset="0"/>
                <a:buChar char="•"/>
              </a:pPr>
              <a:r>
                <a:rPr lang="zh-CN" altLang="en-US" sz="2000"/>
                <a:t>根据测试结果，我们发现</a:t>
              </a:r>
              <a:r>
                <a:rPr lang="en-US" altLang="zh-CN" sz="2000"/>
                <a:t>CNN</a:t>
              </a:r>
              <a:r>
                <a:rPr lang="zh-CN" altLang="en-US" sz="2000"/>
                <a:t>处理器在</a:t>
              </a:r>
              <a:r>
                <a:rPr lang="en-US" altLang="zh-CN" sz="2000"/>
                <a:t>Acccuracy</a:t>
              </a:r>
              <a:r>
                <a:rPr lang="zh-CN" altLang="en-US" sz="2000"/>
                <a:t>，</a:t>
              </a:r>
              <a:r>
                <a:rPr lang="en-US" altLang="zh-CN" sz="2000"/>
                <a:t>macro avg</a:t>
              </a:r>
              <a:r>
                <a:rPr lang="zh-CN" altLang="en-US" sz="2000"/>
                <a:t>和</a:t>
              </a:r>
              <a:r>
                <a:rPr lang="en-US" altLang="zh-CN" sz="2000"/>
                <a:t>weighted avg</a:t>
              </a:r>
              <a:r>
                <a:rPr lang="zh-CN" altLang="en-US" sz="2000"/>
                <a:t>三个指标上都优于</a:t>
              </a:r>
              <a:r>
                <a:rPr lang="en-US" altLang="zh-CN" sz="2000"/>
                <a:t>SVM</a:t>
              </a:r>
              <a:r>
                <a:rPr lang="zh-CN" altLang="en-US" sz="2000"/>
                <a:t>分类器，对此我们进行了一定程度的探讨。</a:t>
              </a:r>
              <a:endParaRPr lang="zh-CN" altLang="en-US" sz="200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1134110" y="3406140"/>
            <a:ext cx="3608070" cy="246761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性能对比与分析</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rot="0">
            <a:off x="10669905" y="6308725"/>
            <a:ext cx="82677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en-US" sz="2000" b="1" dirty="0" smtClean="0">
                  <a:solidFill>
                    <a:schemeClr val="bg1"/>
                  </a:solidFill>
                  <a:latin typeface="微软雅黑" panose="020B0503020204020204" pitchFamily="34" charset="-122"/>
                  <a:ea typeface="微软雅黑" panose="020B0503020204020204" pitchFamily="34" charset="-122"/>
                </a:rPr>
                <a:t>8</a:t>
              </a:r>
              <a:endParaRPr lang="en-US" sz="20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528320" y="1149985"/>
            <a:ext cx="4818380" cy="1630045"/>
          </a:xfrm>
          <a:prstGeom prst="rect">
            <a:avLst/>
          </a:prstGeom>
          <a:noFill/>
        </p:spPr>
        <p:txBody>
          <a:bodyPr wrap="square" rtlCol="0">
            <a:spAutoFit/>
          </a:bodyPr>
          <a:p>
            <a:pPr marL="285750" indent="-285750" algn="just">
              <a:buFont typeface="Arial" panose="020B0604020202020204" pitchFamily="34" charset="0"/>
              <a:buChar char="•"/>
            </a:pPr>
            <a:r>
              <a:rPr lang="zh-CN" sz="2000"/>
              <a:t>从结论上来讲，</a:t>
            </a:r>
            <a:r>
              <a:rPr lang="en-US" altLang="zh-CN" sz="2000"/>
              <a:t>SVM</a:t>
            </a:r>
            <a:r>
              <a:rPr lang="zh-CN" altLang="en-US" sz="2000"/>
              <a:t>算法相较于传统的</a:t>
            </a:r>
            <a:r>
              <a:rPr lang="en-US" altLang="zh-CN" sz="2000"/>
              <a:t>CNN</a:t>
            </a:r>
            <a:r>
              <a:rPr lang="zh-CN" altLang="en-US" sz="2000"/>
              <a:t>算法，更擅长于轻量化的数据挖掘，但是在对特征识别要求较高的图像分类上，</a:t>
            </a:r>
            <a:r>
              <a:rPr lang="en-US" altLang="zh-CN" sz="2000"/>
              <a:t>CNN</a:t>
            </a:r>
            <a:r>
              <a:rPr lang="zh-CN" altLang="en-US" sz="2000"/>
              <a:t>（卷积神经网络）</a:t>
            </a:r>
            <a:r>
              <a:rPr lang="zh-CN" altLang="en-US" sz="2000"/>
              <a:t>的优势则体现了出来。</a:t>
            </a:r>
            <a:endParaRPr lang="zh-CN" altLang="en-US" sz="2000"/>
          </a:p>
        </p:txBody>
      </p:sp>
      <p:sp>
        <p:nvSpPr>
          <p:cNvPr id="10" name="文本框 9"/>
          <p:cNvSpPr txBox="1"/>
          <p:nvPr/>
        </p:nvSpPr>
        <p:spPr>
          <a:xfrm>
            <a:off x="6262370" y="3517265"/>
            <a:ext cx="4876800" cy="2245360"/>
          </a:xfrm>
          <a:prstGeom prst="rect">
            <a:avLst/>
          </a:prstGeom>
          <a:noFill/>
        </p:spPr>
        <p:txBody>
          <a:bodyPr wrap="square" rtlCol="0">
            <a:spAutoFit/>
          </a:bodyPr>
          <a:p>
            <a:pPr marL="285750" indent="-285750">
              <a:buFont typeface="Arial" panose="020B0604020202020204" pitchFamily="34" charset="0"/>
              <a:buChar char="•"/>
            </a:pPr>
            <a:r>
              <a:rPr lang="en-US" altLang="zh-CN" sz="2000"/>
              <a:t>CNN</a:t>
            </a:r>
            <a:r>
              <a:rPr lang="zh-CN" altLang="en-US" sz="2000"/>
              <a:t>算法是一种通过提取图像特征，获取图像的信息，并通过减小图像的尺寸，减少输入参数的深度学习算法，对于图像处理有出色表现。</a:t>
            </a:r>
            <a:endParaRPr lang="zh-CN" altLang="en-US" sz="2000"/>
          </a:p>
          <a:p>
            <a:pPr marL="285750" indent="-285750">
              <a:buFont typeface="Arial" panose="020B0604020202020204" pitchFamily="34" charset="0"/>
              <a:buChar char="•"/>
            </a:pPr>
            <a:r>
              <a:rPr lang="en-US" altLang="zh-CN" sz="2000"/>
              <a:t>SVM</a:t>
            </a:r>
            <a:r>
              <a:rPr lang="zh-CN" altLang="en-US" sz="2000"/>
              <a:t>是一个面向数据的分类算法，基本模型是在特征空间上找到最佳的分离超平面使得训练集上正负样本间隔最大。</a:t>
            </a:r>
            <a:endParaRPr lang="zh-CN" altLang="en-US" sz="2000"/>
          </a:p>
        </p:txBody>
      </p:sp>
      <p:grpSp>
        <p:nvGrpSpPr>
          <p:cNvPr id="17" name="组合 16"/>
          <p:cNvGrpSpPr/>
          <p:nvPr/>
        </p:nvGrpSpPr>
        <p:grpSpPr>
          <a:xfrm>
            <a:off x="6896735" y="730885"/>
            <a:ext cx="3608070" cy="2467610"/>
            <a:chOff x="10861" y="1151"/>
            <a:chExt cx="5682" cy="3886"/>
          </a:xfrm>
        </p:grpSpPr>
        <p:sp>
          <p:nvSpPr>
            <p:cNvPr id="16" name="圆角矩形 15"/>
            <p:cNvSpPr/>
            <p:nvPr/>
          </p:nvSpPr>
          <p:spPr>
            <a:xfrm>
              <a:off x="10861" y="1151"/>
              <a:ext cx="5682" cy="38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1875" y="2151"/>
              <a:ext cx="3655" cy="1888"/>
            </a:xfrm>
            <a:prstGeom prst="rect">
              <a:avLst/>
            </a:prstGeom>
            <a:noFill/>
          </p:spPr>
          <p:txBody>
            <a:bodyPr wrap="square" rtlCol="0">
              <a:spAutoFit/>
            </a:bodyPr>
            <a:p>
              <a:r>
                <a:rPr lang="en-US" altLang="zh-CN" sz="7200" b="1">
                  <a:solidFill>
                    <a:schemeClr val="accent1">
                      <a:lumMod val="40000"/>
                      <a:lumOff val="60000"/>
                    </a:schemeClr>
                  </a:solidFill>
                  <a:latin typeface="华文中宋" panose="02010600040101010101" charset="-122"/>
                  <a:ea typeface="华文中宋" panose="02010600040101010101" charset="-122"/>
                </a:rPr>
                <a:t>SVM</a:t>
              </a:r>
              <a:endParaRPr lang="en-US" altLang="zh-CN" sz="7200" b="1">
                <a:solidFill>
                  <a:schemeClr val="accent1">
                    <a:lumMod val="40000"/>
                    <a:lumOff val="60000"/>
                  </a:schemeClr>
                </a:solidFill>
                <a:latin typeface="华文中宋" panose="02010600040101010101" charset="-122"/>
                <a:ea typeface="华文中宋" panose="02010600040101010101" charset="-122"/>
              </a:endParaRPr>
            </a:p>
          </p:txBody>
        </p:sp>
      </p:grpSp>
      <p:sp>
        <p:nvSpPr>
          <p:cNvPr id="14" name="文本框 13"/>
          <p:cNvSpPr txBox="1"/>
          <p:nvPr/>
        </p:nvSpPr>
        <p:spPr>
          <a:xfrm>
            <a:off x="1777365" y="4040505"/>
            <a:ext cx="2320925" cy="1198880"/>
          </a:xfrm>
          <a:prstGeom prst="rect">
            <a:avLst/>
          </a:prstGeom>
          <a:noFill/>
        </p:spPr>
        <p:txBody>
          <a:bodyPr wrap="square" rtlCol="0">
            <a:spAutoFit/>
          </a:bodyPr>
          <a:p>
            <a:r>
              <a:rPr lang="en-US" altLang="zh-CN" sz="7200" b="1">
                <a:solidFill>
                  <a:schemeClr val="bg1"/>
                </a:solidFill>
                <a:latin typeface="华文中宋" panose="02010600040101010101" charset="-122"/>
                <a:ea typeface="华文中宋" panose="02010600040101010101" charset="-122"/>
              </a:rPr>
              <a:t>CNN</a:t>
            </a:r>
            <a:endParaRPr lang="en-US" altLang="zh-CN" sz="7200" b="1">
              <a:solidFill>
                <a:schemeClr val="bg1"/>
              </a:solidFill>
              <a:latin typeface="华文中宋" panose="02010600040101010101" charset="-122"/>
              <a:ea typeface="华文中宋" panose="020106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性能对比与分析</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rot="0">
            <a:off x="10669905" y="6308725"/>
            <a:ext cx="82677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en-US" sz="2000" b="1" dirty="0" smtClean="0">
                  <a:solidFill>
                    <a:schemeClr val="bg1"/>
                  </a:solidFill>
                  <a:latin typeface="微软雅黑" panose="020B0503020204020204" pitchFamily="34" charset="-122"/>
                  <a:ea typeface="微软雅黑" panose="020B0503020204020204" pitchFamily="34" charset="-122"/>
                </a:rPr>
                <a:t>9</a:t>
              </a:r>
              <a:endParaRPr lang="en-US" sz="20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803275" y="1010920"/>
            <a:ext cx="4876800" cy="2553335"/>
          </a:xfrm>
          <a:prstGeom prst="rect">
            <a:avLst/>
          </a:prstGeom>
          <a:noFill/>
        </p:spPr>
        <p:txBody>
          <a:bodyPr wrap="square" rtlCol="0">
            <a:spAutoFit/>
          </a:bodyPr>
          <a:p>
            <a:pPr indent="0">
              <a:buFont typeface="Arial" panose="020B0604020202020204" pitchFamily="34" charset="0"/>
              <a:buNone/>
            </a:pPr>
            <a:r>
              <a:rPr lang="zh-CN" altLang="en-US" sz="2000" b="1"/>
              <a:t>对于</a:t>
            </a:r>
            <a:r>
              <a:rPr lang="en-US" altLang="zh-CN" sz="2000" b="1"/>
              <a:t>CNN</a:t>
            </a:r>
            <a:r>
              <a:rPr lang="zh-CN" altLang="en-US" sz="2000" b="1"/>
              <a:t>算法：</a:t>
            </a:r>
            <a:endParaRPr lang="zh-CN" altLang="en-US" sz="2000"/>
          </a:p>
          <a:p>
            <a:pPr marL="342900" indent="-342900">
              <a:buFont typeface="Arial" panose="020B0604020202020204" pitchFamily="34" charset="0"/>
              <a:buChar char="•"/>
            </a:pPr>
            <a:r>
              <a:rPr lang="zh-CN" altLang="en-US" sz="2000"/>
              <a:t>实现简单；</a:t>
            </a:r>
            <a:endParaRPr lang="zh-CN" altLang="en-US" sz="2000"/>
          </a:p>
          <a:p>
            <a:pPr marL="342900" indent="-342900">
              <a:buFont typeface="Arial" panose="020B0604020202020204" pitchFamily="34" charset="0"/>
              <a:buChar char="•"/>
            </a:pPr>
            <a:r>
              <a:rPr lang="zh-CN" altLang="en-US" sz="2000"/>
              <a:t>分类时计算量简单小，存储资源低，可解释性强，比较适合处理有缺失属性值的样本，能够处理不相关的特征；</a:t>
            </a:r>
            <a:endParaRPr lang="zh-CN" altLang="en-US" sz="2000"/>
          </a:p>
          <a:p>
            <a:pPr marL="342900" indent="-342900">
              <a:buFont typeface="Arial" panose="020B0604020202020204" pitchFamily="34" charset="0"/>
              <a:buChar char="•"/>
            </a:pPr>
            <a:r>
              <a:rPr lang="zh-CN" altLang="en-US" sz="2000"/>
              <a:t>分类精度高；</a:t>
            </a:r>
            <a:endParaRPr lang="zh-CN" altLang="en-US" sz="2000"/>
          </a:p>
          <a:p>
            <a:pPr marL="342900" indent="-342900">
              <a:buFont typeface="Arial" panose="020B0604020202020204" pitchFamily="34" charset="0"/>
              <a:buChar char="•"/>
            </a:pPr>
            <a:r>
              <a:rPr lang="zh-CN" altLang="en-US" sz="2000"/>
              <a:t>对噪声数据有很好的健壮性；</a:t>
            </a:r>
            <a:endParaRPr lang="zh-CN" altLang="en-US" sz="2000"/>
          </a:p>
          <a:p>
            <a:pPr marL="342900" indent="-342900">
              <a:buFont typeface="Arial" panose="020B0604020202020204" pitchFamily="34" charset="0"/>
              <a:buChar char="•"/>
            </a:pPr>
            <a:r>
              <a:rPr lang="zh-CN" altLang="en-US" sz="2000"/>
              <a:t>容易</a:t>
            </a:r>
            <a:r>
              <a:rPr lang="zh-CN" altLang="en-US" sz="2000">
                <a:solidFill>
                  <a:schemeClr val="tx1"/>
                </a:solidFill>
              </a:rPr>
              <a:t>过拟合</a:t>
            </a:r>
            <a:r>
              <a:rPr lang="zh-CN" altLang="en-US" sz="2000"/>
              <a:t>（故采用了</a:t>
            </a:r>
            <a:r>
              <a:rPr lang="en-US" altLang="zh-CN" sz="2000"/>
              <a:t>AlexNet</a:t>
            </a:r>
            <a:r>
              <a:rPr lang="zh-CN" altLang="en-US" sz="2000"/>
              <a:t>模型）</a:t>
            </a:r>
            <a:endParaRPr lang="zh-CN" altLang="en-US" sz="2000"/>
          </a:p>
        </p:txBody>
      </p:sp>
      <p:grpSp>
        <p:nvGrpSpPr>
          <p:cNvPr id="3" name="组合 2"/>
          <p:cNvGrpSpPr/>
          <p:nvPr/>
        </p:nvGrpSpPr>
        <p:grpSpPr>
          <a:xfrm>
            <a:off x="7407910" y="1054100"/>
            <a:ext cx="3608070" cy="2467610"/>
            <a:chOff x="1786" y="5364"/>
            <a:chExt cx="5682" cy="3886"/>
          </a:xfrm>
        </p:grpSpPr>
        <p:sp>
          <p:nvSpPr>
            <p:cNvPr id="15" name="圆角矩形 14"/>
            <p:cNvSpPr/>
            <p:nvPr/>
          </p:nvSpPr>
          <p:spPr>
            <a:xfrm>
              <a:off x="1786" y="5364"/>
              <a:ext cx="5682" cy="3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2799" y="6363"/>
              <a:ext cx="3655" cy="1888"/>
            </a:xfrm>
            <a:prstGeom prst="rect">
              <a:avLst/>
            </a:prstGeom>
            <a:noFill/>
          </p:spPr>
          <p:txBody>
            <a:bodyPr wrap="square" rtlCol="0">
              <a:spAutoFit/>
            </a:bodyPr>
            <a:p>
              <a:r>
                <a:rPr lang="en-US" altLang="zh-CN" sz="7200" b="1">
                  <a:solidFill>
                    <a:schemeClr val="bg1"/>
                  </a:solidFill>
                  <a:latin typeface="华文中宋" panose="02010600040101010101" charset="-122"/>
                  <a:ea typeface="华文中宋" panose="02010600040101010101" charset="-122"/>
                </a:rPr>
                <a:t>CNN</a:t>
              </a:r>
              <a:endParaRPr lang="en-US" altLang="zh-CN" sz="7200" b="1">
                <a:solidFill>
                  <a:schemeClr val="bg1"/>
                </a:solidFill>
                <a:latin typeface="华文中宋" panose="02010600040101010101" charset="-122"/>
                <a:ea typeface="华文中宋" panose="02010600040101010101" charset="-122"/>
              </a:endParaRPr>
            </a:p>
          </p:txBody>
        </p:sp>
      </p:grpSp>
      <p:grpSp>
        <p:nvGrpSpPr>
          <p:cNvPr id="17" name="组合 16"/>
          <p:cNvGrpSpPr/>
          <p:nvPr/>
        </p:nvGrpSpPr>
        <p:grpSpPr>
          <a:xfrm>
            <a:off x="1437640" y="3915410"/>
            <a:ext cx="3608070" cy="2467610"/>
            <a:chOff x="10861" y="1268"/>
            <a:chExt cx="5682" cy="3886"/>
          </a:xfrm>
        </p:grpSpPr>
        <p:sp>
          <p:nvSpPr>
            <p:cNvPr id="9" name="圆角矩形 8"/>
            <p:cNvSpPr/>
            <p:nvPr/>
          </p:nvSpPr>
          <p:spPr>
            <a:xfrm>
              <a:off x="10861" y="1268"/>
              <a:ext cx="5682" cy="38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11875" y="2151"/>
              <a:ext cx="3655" cy="1888"/>
            </a:xfrm>
            <a:prstGeom prst="rect">
              <a:avLst/>
            </a:prstGeom>
            <a:noFill/>
          </p:spPr>
          <p:txBody>
            <a:bodyPr wrap="square" rtlCol="0">
              <a:spAutoFit/>
            </a:bodyPr>
            <a:p>
              <a:r>
                <a:rPr lang="en-US" altLang="zh-CN" sz="7200" b="1">
                  <a:solidFill>
                    <a:schemeClr val="accent1">
                      <a:lumMod val="40000"/>
                      <a:lumOff val="60000"/>
                    </a:schemeClr>
                  </a:solidFill>
                  <a:latin typeface="华文中宋" panose="02010600040101010101" charset="-122"/>
                  <a:ea typeface="华文中宋" panose="02010600040101010101" charset="-122"/>
                </a:rPr>
                <a:t>SVM</a:t>
              </a:r>
              <a:endParaRPr lang="en-US" altLang="zh-CN" sz="7200" b="1">
                <a:solidFill>
                  <a:schemeClr val="accent1">
                    <a:lumMod val="40000"/>
                    <a:lumOff val="60000"/>
                  </a:schemeClr>
                </a:solidFill>
                <a:latin typeface="华文中宋" panose="02010600040101010101" charset="-122"/>
                <a:ea typeface="华文中宋" panose="02010600040101010101" charset="-122"/>
              </a:endParaRPr>
            </a:p>
          </p:txBody>
        </p:sp>
      </p:grpSp>
      <p:sp>
        <p:nvSpPr>
          <p:cNvPr id="18" name="文本框 17"/>
          <p:cNvSpPr txBox="1"/>
          <p:nvPr/>
        </p:nvSpPr>
        <p:spPr>
          <a:xfrm>
            <a:off x="5913120" y="3799205"/>
            <a:ext cx="4876800" cy="2861310"/>
          </a:xfrm>
          <a:prstGeom prst="rect">
            <a:avLst/>
          </a:prstGeom>
          <a:noFill/>
        </p:spPr>
        <p:txBody>
          <a:bodyPr wrap="square" rtlCol="0">
            <a:spAutoFit/>
          </a:bodyPr>
          <a:p>
            <a:pPr indent="0">
              <a:buFont typeface="Arial" panose="020B0604020202020204" pitchFamily="34" charset="0"/>
              <a:buNone/>
            </a:pPr>
            <a:r>
              <a:rPr lang="zh-CN" altLang="en-US" sz="2000" b="1"/>
              <a:t>对于</a:t>
            </a:r>
            <a:r>
              <a:rPr lang="en-US" altLang="zh-CN" sz="2000" b="1"/>
              <a:t>SVM</a:t>
            </a:r>
            <a:r>
              <a:rPr lang="zh-CN" altLang="en-US" sz="2000" b="1"/>
              <a:t>算法：</a:t>
            </a:r>
            <a:endParaRPr lang="zh-CN" altLang="en-US" sz="2000"/>
          </a:p>
          <a:p>
            <a:pPr marL="342900" indent="-342900">
              <a:buFont typeface="Arial" panose="020B0604020202020204" pitchFamily="34" charset="0"/>
              <a:buChar char="•"/>
            </a:pPr>
            <a:r>
              <a:rPr lang="zh-CN" altLang="en-US" sz="2000"/>
              <a:t>分类思想很简单，就是将样本与决策面的间隔最大化；</a:t>
            </a:r>
            <a:endParaRPr lang="zh-CN" altLang="en-US" sz="2000"/>
          </a:p>
          <a:p>
            <a:pPr marL="342900" indent="-342900">
              <a:buFont typeface="Arial" panose="020B0604020202020204" pitchFamily="34" charset="0"/>
              <a:buChar char="•"/>
            </a:pPr>
            <a:r>
              <a:rPr lang="zh-CN" altLang="en-US" sz="2000"/>
              <a:t>在中小量样本规模的时候容易得到数据和特征之间的非线性关系；</a:t>
            </a:r>
            <a:endParaRPr lang="zh-CN" altLang="en-US" sz="2000"/>
          </a:p>
          <a:p>
            <a:pPr marL="342900" indent="-342900">
              <a:buFont typeface="Arial" panose="020B0604020202020204" pitchFamily="34" charset="0"/>
              <a:buChar char="•"/>
            </a:pPr>
            <a:r>
              <a:rPr lang="zh-CN" altLang="en-US" sz="2000"/>
              <a:t>对大规模数据训练比较困难；</a:t>
            </a:r>
            <a:endParaRPr lang="zh-CN" altLang="en-US" sz="2000"/>
          </a:p>
          <a:p>
            <a:pPr marL="342900" indent="-342900">
              <a:buFont typeface="Arial" panose="020B0604020202020204" pitchFamily="34" charset="0"/>
              <a:buChar char="•"/>
            </a:pPr>
            <a:r>
              <a:rPr lang="zh-CN" altLang="en-US" sz="2000"/>
              <a:t>对缺失数据敏感，对非线性问题没有通用的解决方案，核函数的正确选择不容易；</a:t>
            </a:r>
            <a:endParaRPr lang="zh-CN" altLang="en-US" sz="20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4572414" y="785966"/>
            <a:ext cx="6912464" cy="6072033"/>
          </a:xfrm>
          <a:custGeom>
            <a:avLst/>
            <a:gdLst>
              <a:gd name="connsiteX0" fmla="*/ 3367134 w 6912464"/>
              <a:gd name="connsiteY0" fmla="*/ 0 h 6072033"/>
              <a:gd name="connsiteX1" fmla="*/ 6909205 w 6912464"/>
              <a:gd name="connsiteY1" fmla="*/ 10447 h 6072033"/>
              <a:gd name="connsiteX2" fmla="*/ 6912464 w 6912464"/>
              <a:gd name="connsiteY2" fmla="*/ 6072033 h 6072033"/>
              <a:gd name="connsiteX3" fmla="*/ 0 w 6912464"/>
              <a:gd name="connsiteY3" fmla="*/ 6072033 h 6072033"/>
            </a:gdLst>
            <a:ahLst/>
            <a:cxnLst>
              <a:cxn ang="0">
                <a:pos x="connsiteX0" y="connsiteY0"/>
              </a:cxn>
              <a:cxn ang="0">
                <a:pos x="connsiteX1" y="connsiteY1"/>
              </a:cxn>
              <a:cxn ang="0">
                <a:pos x="connsiteX2" y="connsiteY2"/>
              </a:cxn>
              <a:cxn ang="0">
                <a:pos x="connsiteX3" y="connsiteY3"/>
              </a:cxn>
            </a:cxnLst>
            <a:rect l="l" t="t" r="r" b="b"/>
            <a:pathLst>
              <a:path w="6912464" h="6072033">
                <a:moveTo>
                  <a:pt x="3367134" y="0"/>
                </a:moveTo>
                <a:lnTo>
                  <a:pt x="6909205" y="10447"/>
                </a:lnTo>
                <a:lnTo>
                  <a:pt x="6912464" y="6072033"/>
                </a:lnTo>
                <a:lnTo>
                  <a:pt x="0" y="60720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17">
            <a:hlinkClick r:id="rId1"/>
          </p:cNvPr>
          <p:cNvSpPr/>
          <p:nvPr/>
        </p:nvSpPr>
        <p:spPr>
          <a:xfrm>
            <a:off x="4837471" y="-10448"/>
            <a:ext cx="7354529" cy="6868447"/>
          </a:xfrm>
          <a:custGeom>
            <a:avLst/>
            <a:gdLst>
              <a:gd name="connsiteX0" fmla="*/ 0 w 7354529"/>
              <a:gd name="connsiteY0" fmla="*/ 6858000 h 6858000"/>
              <a:gd name="connsiteX1" fmla="*/ 1714500 w 7354529"/>
              <a:gd name="connsiteY1" fmla="*/ 0 h 6858000"/>
              <a:gd name="connsiteX2" fmla="*/ 5640029 w 7354529"/>
              <a:gd name="connsiteY2" fmla="*/ 0 h 6858000"/>
              <a:gd name="connsiteX3" fmla="*/ 7354529 w 7354529"/>
              <a:gd name="connsiteY3" fmla="*/ 6858000 h 6858000"/>
              <a:gd name="connsiteX4" fmla="*/ 0 w 7354529"/>
              <a:gd name="connsiteY4" fmla="*/ 6858000 h 6858000"/>
              <a:gd name="connsiteX0-1" fmla="*/ 0 w 7354529"/>
              <a:gd name="connsiteY0-2" fmla="*/ 6858000 h 6858000"/>
              <a:gd name="connsiteX1-3" fmla="*/ 1714500 w 7354529"/>
              <a:gd name="connsiteY1-4" fmla="*/ 0 h 6858000"/>
              <a:gd name="connsiteX2-5" fmla="*/ 7350842 w 7354529"/>
              <a:gd name="connsiteY2-6" fmla="*/ 0 h 6858000"/>
              <a:gd name="connsiteX3-7" fmla="*/ 7354529 w 7354529"/>
              <a:gd name="connsiteY3-8" fmla="*/ 6858000 h 6858000"/>
              <a:gd name="connsiteX4-9" fmla="*/ 0 w 7354529"/>
              <a:gd name="connsiteY4-10" fmla="*/ 6858000 h 6858000"/>
              <a:gd name="connsiteX0-11" fmla="*/ 0 w 7354529"/>
              <a:gd name="connsiteY0-12" fmla="*/ 6887497 h 6887497"/>
              <a:gd name="connsiteX1-13" fmla="*/ 3808771 w 7354529"/>
              <a:gd name="connsiteY1-14" fmla="*/ 0 h 6887497"/>
              <a:gd name="connsiteX2-15" fmla="*/ 7350842 w 7354529"/>
              <a:gd name="connsiteY2-16" fmla="*/ 29497 h 6887497"/>
              <a:gd name="connsiteX3-17" fmla="*/ 7354529 w 7354529"/>
              <a:gd name="connsiteY3-18" fmla="*/ 6887497 h 6887497"/>
              <a:gd name="connsiteX4-19" fmla="*/ 0 w 7354529"/>
              <a:gd name="connsiteY4-20" fmla="*/ 6887497 h 6887497"/>
              <a:gd name="connsiteX0-21" fmla="*/ 0 w 7354529"/>
              <a:gd name="connsiteY0-22" fmla="*/ 6868447 h 6868447"/>
              <a:gd name="connsiteX1-23" fmla="*/ 3808771 w 7354529"/>
              <a:gd name="connsiteY1-24" fmla="*/ 0 h 6868447"/>
              <a:gd name="connsiteX2-25" fmla="*/ 7350842 w 7354529"/>
              <a:gd name="connsiteY2-26" fmla="*/ 10447 h 6868447"/>
              <a:gd name="connsiteX3-27" fmla="*/ 7354529 w 7354529"/>
              <a:gd name="connsiteY3-28" fmla="*/ 6868447 h 6868447"/>
              <a:gd name="connsiteX4-29" fmla="*/ 0 w 7354529"/>
              <a:gd name="connsiteY4-30" fmla="*/ 6868447 h 686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54529" h="6868447">
                <a:moveTo>
                  <a:pt x="0" y="6868447"/>
                </a:moveTo>
                <a:lnTo>
                  <a:pt x="3808771" y="0"/>
                </a:lnTo>
                <a:lnTo>
                  <a:pt x="7350842" y="10447"/>
                </a:lnTo>
                <a:lnTo>
                  <a:pt x="7354529" y="6868447"/>
                </a:lnTo>
                <a:lnTo>
                  <a:pt x="0" y="6868447"/>
                </a:lnTo>
                <a:close/>
              </a:path>
            </a:pathLst>
          </a:custGeom>
          <a:blipFill dpi="0" rotWithShape="1">
            <a:blip r:embed="rId2"/>
            <a:srcRect/>
            <a:tile tx="1905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52872" y="383540"/>
            <a:ext cx="3962206"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p:cNvSpPr txBox="1"/>
          <p:nvPr/>
        </p:nvSpPr>
        <p:spPr>
          <a:xfrm>
            <a:off x="3156763" y="1904523"/>
            <a:ext cx="3669312"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问题背景与成员分工</a:t>
            </a:r>
            <a:endParaRPr lang="da-DK" alt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2141476" y="1672529"/>
            <a:ext cx="1015288"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2375996" y="3279298"/>
            <a:ext cx="3669312" cy="460375"/>
          </a:xfrm>
          <a:prstGeom prst="rect">
            <a:avLst/>
          </a:prstGeom>
          <a:noFill/>
        </p:spPr>
        <p:txBody>
          <a:bodyPr wrap="square" rtlCol="0">
            <a:spAutoFit/>
          </a:bodyPr>
          <a:lstStyle/>
          <a:p>
            <a:r>
              <a:rPr 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算法原理与特点</a:t>
            </a:r>
            <a:endParaRPr 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1360709" y="3047304"/>
            <a:ext cx="1015288"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1595230" y="4654073"/>
            <a:ext cx="3669312" cy="460375"/>
          </a:xfrm>
          <a:prstGeom prst="rect">
            <a:avLst/>
          </a:prstGeom>
          <a:noFill/>
        </p:spPr>
        <p:txBody>
          <a:bodyPr wrap="square" rtlCol="0">
            <a:spAutoFit/>
          </a:bodyPr>
          <a:lstStyle/>
          <a:p>
            <a:r>
              <a:rPr lang="zh-CN" sz="2400" b="1" dirty="0" smtClean="0">
                <a:solidFill>
                  <a:schemeClr val="tx1">
                    <a:lumMod val="95000"/>
                    <a:lumOff val="5000"/>
                  </a:schemeClr>
                </a:solidFill>
                <a:latin typeface="微软雅黑" panose="020B0503020204020204" pitchFamily="34" charset="-122"/>
                <a:ea typeface="微软雅黑" panose="020B0503020204020204" pitchFamily="34" charset="-122"/>
              </a:rPr>
              <a:t>实验与性能对比</a:t>
            </a:r>
            <a:endParaRPr lang="zh-C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579943" y="4422079"/>
            <a:ext cx="1015288" cy="923330"/>
          </a:xfrm>
          <a:prstGeom prst="rect">
            <a:avLst/>
          </a:prstGeom>
          <a:noFill/>
        </p:spPr>
        <p:txBody>
          <a:bodyPr wrap="square" rtlCol="0">
            <a:spAutoFit/>
          </a:bodyPr>
          <a:lstStyle/>
          <a:p>
            <a:pPr algn="ctr"/>
            <a:r>
              <a:rPr lang="en-US" altLang="zh-CN"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0" b="1" u="sng"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p:cNvSpPr txBox="1"/>
          <p:nvPr/>
        </p:nvSpPr>
        <p:spPr>
          <a:xfrm>
            <a:off x="4572414" y="6457890"/>
            <a:ext cx="7619586" cy="400110"/>
          </a:xfrm>
          <a:prstGeom prst="rect">
            <a:avLst/>
          </a:prstGeom>
          <a:noFill/>
        </p:spPr>
        <p:txBody>
          <a:bodyPr wrap="square" rtlCol="0">
            <a:spAutoFit/>
          </a:bodyPr>
          <a:lstStyle/>
          <a:p>
            <a:pPr algn="r"/>
            <a:r>
              <a:rPr lang="en-US" altLang="zh-CN" sz="2000" b="1" dirty="0">
                <a:solidFill>
                  <a:schemeClr val="bg1">
                    <a:alpha val="42000"/>
                  </a:schemeClr>
                </a:solidFill>
                <a:latin typeface="Times New Roman" panose="02020603050405020304" pitchFamily="18" charset="0"/>
                <a:ea typeface="微软雅黑" panose="020B0503020204020204" pitchFamily="34" charset="-122"/>
                <a:cs typeface="Times New Roman" panose="02020603050405020304" pitchFamily="18" charset="0"/>
              </a:rPr>
              <a:t>NORTHWESTERN POLYTECHNICAL UNIVERSITY</a:t>
            </a:r>
            <a:endParaRPr lang="zh-CN" altLang="en-US" sz="2000" b="1" dirty="0">
              <a:solidFill>
                <a:schemeClr val="bg1">
                  <a:alpha val="42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par>
                                <p:cTn id="27" presetID="22" presetClass="entr" presetSubtype="1" fill="hold" grpId="0" nodeType="withEffect">
                                  <p:stCondLst>
                                    <p:cond delay="90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1700"/>
                                        <p:tgtEl>
                                          <p:spTgt spid="24"/>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8" grpId="0" animBg="1"/>
      <p:bldP spid="25" grpId="0"/>
      <p:bldP spid="26" grpId="0"/>
      <p:bldP spid="27" grpId="0"/>
      <p:bldP spid="40" grpId="0"/>
      <p:bldP spid="41" grpId="0"/>
      <p:bldP spid="43" grpId="0"/>
      <p:bldP spid="44"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性能对比与分析</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rot="0">
            <a:off x="10669905" y="6308725"/>
            <a:ext cx="82677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20</a:t>
              </a:r>
              <a:endParaRPr lang="en-US" sz="2000" b="1" dirty="0">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695325" y="1075055"/>
            <a:ext cx="5511165" cy="4707890"/>
          </a:xfrm>
          <a:prstGeom prst="rect">
            <a:avLst/>
          </a:prstGeom>
          <a:noFill/>
        </p:spPr>
        <p:txBody>
          <a:bodyPr wrap="square" rtlCol="0">
            <a:spAutoFit/>
          </a:bodyPr>
          <a:p>
            <a:pPr marL="285750" indent="-285750" algn="just">
              <a:buFont typeface="Arial" panose="020B0604020202020204" pitchFamily="34" charset="0"/>
              <a:buChar char="•"/>
            </a:pP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对于</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图像分类</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这个应用而言，在预处理过程中尽可能地保留图像特征无疑能够提高最终拟合的准确度。但是观察样本数据，数据集中存在着大量色彩噪音浓厚的个体，这对模型训练造成的阻碍比较大。</a:t>
            </a:r>
            <a:endParaRPr lang="zh-CN" altLang="en-US" sz="2000" kern="1500">
              <a:solidFill>
                <a:schemeClr val="tx1"/>
              </a:solidFill>
              <a:uFillTx/>
              <a:latin typeface="新宋体" panose="02010609030101010101" charset="-122"/>
              <a:ea typeface="新宋体" panose="02010609030101010101" charset="-122"/>
              <a:cs typeface="新宋体" panose="02010609030101010101" charset="-122"/>
            </a:endParaRPr>
          </a:p>
          <a:p>
            <a:pPr marL="285750" indent="-285750" algn="just">
              <a:buFont typeface="Arial" panose="020B0604020202020204" pitchFamily="34" charset="0"/>
              <a:buChar char="•"/>
            </a:pPr>
            <a:endParaRPr lang="zh-CN" altLang="en-US" sz="2000" kern="1500">
              <a:solidFill>
                <a:schemeClr val="tx1"/>
              </a:solidFill>
              <a:uFillTx/>
              <a:latin typeface="新宋体" panose="02010609030101010101" charset="-122"/>
              <a:ea typeface="新宋体" panose="02010609030101010101" charset="-122"/>
              <a:cs typeface="新宋体" panose="02010609030101010101" charset="-122"/>
            </a:endParaRPr>
          </a:p>
          <a:p>
            <a:pPr marL="285750" indent="-285750" algn="just">
              <a:buFont typeface="Arial" panose="020B0604020202020204" pitchFamily="34" charset="0"/>
              <a:buChar char="•"/>
            </a:pP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本次作业数据集包含</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6</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个大类，数据集容量超过</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7000</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份，直接导致了</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CNN</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算法运行测试使用了大量时间，以及</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SVM</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算法测试精度低下。</a:t>
            </a:r>
            <a:endParaRPr lang="zh-CN" altLang="en-US" sz="2000" kern="1500">
              <a:solidFill>
                <a:schemeClr val="tx1"/>
              </a:solidFill>
              <a:uFillTx/>
              <a:latin typeface="新宋体" panose="02010609030101010101" charset="-122"/>
              <a:ea typeface="新宋体" panose="02010609030101010101" charset="-122"/>
              <a:cs typeface="新宋体" panose="02010609030101010101" charset="-122"/>
            </a:endParaRPr>
          </a:p>
          <a:p>
            <a:pPr marL="285750" indent="-285750" algn="just">
              <a:buFont typeface="Arial" panose="020B0604020202020204" pitchFamily="34" charset="0"/>
              <a:buChar char="•"/>
            </a:pPr>
            <a:endParaRPr lang="zh-CN" altLang="en-US" sz="2000" kern="1500">
              <a:solidFill>
                <a:schemeClr val="tx1"/>
              </a:solidFill>
              <a:uFillTx/>
              <a:latin typeface="新宋体" panose="02010609030101010101" charset="-122"/>
              <a:ea typeface="新宋体" panose="02010609030101010101" charset="-122"/>
              <a:cs typeface="新宋体" panose="02010609030101010101" charset="-122"/>
            </a:endParaRPr>
          </a:p>
          <a:p>
            <a:pPr marL="285750" indent="-285750" algn="just">
              <a:buFont typeface="Arial" panose="020B0604020202020204" pitchFamily="34" charset="0"/>
              <a:buChar char="•"/>
            </a:pP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另外，在我们使用</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cv2</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去处理数据集时，对</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png</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与</a:t>
            </a:r>
            <a:r>
              <a:rPr lang="en-US" altLang="zh-CN" sz="2000" kern="1500">
                <a:solidFill>
                  <a:schemeClr val="tx1"/>
                </a:solidFill>
                <a:uFillTx/>
                <a:latin typeface="新宋体" panose="02010609030101010101" charset="-122"/>
                <a:ea typeface="新宋体" panose="02010609030101010101" charset="-122"/>
                <a:cs typeface="新宋体" panose="02010609030101010101" charset="-122"/>
              </a:rPr>
              <a:t>wepg</a:t>
            </a:r>
            <a:r>
              <a:rPr lang="zh-CN" altLang="en-US" sz="2000" kern="1500">
                <a:solidFill>
                  <a:schemeClr val="tx1"/>
                </a:solidFill>
                <a:uFillTx/>
                <a:latin typeface="新宋体" panose="02010609030101010101" charset="-122"/>
                <a:ea typeface="新宋体" panose="02010609030101010101" charset="-122"/>
                <a:cs typeface="新宋体" panose="02010609030101010101" charset="-122"/>
              </a:rPr>
              <a:t>等类型文件出现了报错，导致我们不得不舍弃掉一部分数据，这也是本次作业中两大模型准确度偏低的原因之一。</a:t>
            </a:r>
            <a:endParaRPr lang="zh-CN" altLang="en-US" sz="2000">
              <a:latin typeface="新宋体" panose="02010609030101010101" charset="-122"/>
              <a:ea typeface="新宋体" panose="02010609030101010101" charset="-122"/>
              <a:cs typeface="新宋体" panose="02010609030101010101" charset="-122"/>
            </a:endParaRPr>
          </a:p>
          <a:p>
            <a:endParaRPr lang="zh-CN" altLang="en-US" sz="2000">
              <a:latin typeface="新宋体" panose="02010609030101010101" charset="-122"/>
              <a:ea typeface="新宋体" panose="02010609030101010101" charset="-122"/>
              <a:cs typeface="新宋体" panose="02010609030101010101" charset="-122"/>
            </a:endParaRPr>
          </a:p>
        </p:txBody>
      </p:sp>
      <p:pic>
        <p:nvPicPr>
          <p:cNvPr id="7" name="图片 6" descr="00000934"/>
          <p:cNvPicPr>
            <a:picLocks noChangeAspect="1"/>
          </p:cNvPicPr>
          <p:nvPr/>
        </p:nvPicPr>
        <p:blipFill>
          <a:blip r:embed="rId1"/>
          <a:stretch>
            <a:fillRect/>
          </a:stretch>
        </p:blipFill>
        <p:spPr>
          <a:xfrm>
            <a:off x="7340600" y="867410"/>
            <a:ext cx="3746500" cy="2103120"/>
          </a:xfrm>
          <a:prstGeom prst="rect">
            <a:avLst/>
          </a:prstGeom>
        </p:spPr>
      </p:pic>
      <p:pic>
        <p:nvPicPr>
          <p:cNvPr id="8" name="图片 7" descr="00000706"/>
          <p:cNvPicPr>
            <a:picLocks noChangeAspect="1"/>
          </p:cNvPicPr>
          <p:nvPr/>
        </p:nvPicPr>
        <p:blipFill>
          <a:blip r:embed="rId2"/>
          <a:stretch>
            <a:fillRect/>
          </a:stretch>
        </p:blipFill>
        <p:spPr>
          <a:xfrm>
            <a:off x="7340600" y="3197860"/>
            <a:ext cx="3746500" cy="2105660"/>
          </a:xfrm>
          <a:prstGeom prst="rect">
            <a:avLst/>
          </a:prstGeom>
        </p:spPr>
      </p:pic>
      <p:sp>
        <p:nvSpPr>
          <p:cNvPr id="19" name="矩形 18"/>
          <p:cNvSpPr/>
          <p:nvPr/>
        </p:nvSpPr>
        <p:spPr>
          <a:xfrm>
            <a:off x="8176895" y="5478145"/>
            <a:ext cx="2074545" cy="304800"/>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噪音较大的样本</a:t>
            </a:r>
            <a:endParaRPr lang="zh-C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hlinkClick r:id="rId1"/>
          </p:cNvPr>
          <p:cNvPicPr>
            <a:picLocks noChangeAspect="1"/>
          </p:cNvPicPr>
          <p:nvPr/>
        </p:nvPicPr>
        <p:blipFill rotWithShape="1">
          <a:blip r:embed="rId2">
            <a:extLst>
              <a:ext uri="{28A0092B-C50C-407E-A947-70E740481C1C}">
                <a14:useLocalDpi xmlns:a14="http://schemas.microsoft.com/office/drawing/2010/main" val="0"/>
              </a:ext>
            </a:extLst>
          </a:blip>
          <a:srcRect t="9150" b="39001"/>
          <a:stretch>
            <a:fillRect/>
          </a:stretch>
        </p:blipFill>
        <p:spPr>
          <a:xfrm>
            <a:off x="0" y="0"/>
            <a:ext cx="12192000" cy="4210050"/>
          </a:xfrm>
          <a:prstGeom prst="rect">
            <a:avLst/>
          </a:prstGeom>
        </p:spPr>
      </p:pic>
      <p:sp>
        <p:nvSpPr>
          <p:cNvPr id="11" name="文本框 10"/>
          <p:cNvSpPr txBox="1"/>
          <p:nvPr/>
        </p:nvSpPr>
        <p:spPr>
          <a:xfrm>
            <a:off x="1771650" y="5378570"/>
            <a:ext cx="8648700" cy="1198880"/>
          </a:xfrm>
          <a:prstGeom prst="rect">
            <a:avLst/>
          </a:prstGeom>
          <a:noFill/>
        </p:spPr>
        <p:txBody>
          <a:bodyPr wrap="square" rtlCol="0">
            <a:spAutoFit/>
          </a:bodyPr>
          <a:lstStyle/>
          <a:p>
            <a:pPr algn="ctr"/>
            <a:r>
              <a:rPr lang="zh-CN" altLang="zh-CN" sz="3600" b="1" dirty="0" smtClean="0">
                <a:latin typeface="微软雅黑" panose="020B0503020204020204" pitchFamily="34" charset="-122"/>
                <a:ea typeface="微软雅黑" panose="020B0503020204020204" pitchFamily="34" charset="-122"/>
                <a:sym typeface="+mn-ea"/>
              </a:rPr>
              <a:t>飞行器图像分类</a:t>
            </a:r>
            <a:endParaRPr lang="zh-CN" altLang="zh-CN" sz="3600" b="1" dirty="0" smtClean="0">
              <a:latin typeface="微软雅黑" panose="020B0503020204020204" pitchFamily="34" charset="-122"/>
              <a:ea typeface="微软雅黑" panose="020B0503020204020204" pitchFamily="34" charset="-122"/>
            </a:endParaRPr>
          </a:p>
          <a:p>
            <a:pPr algn="ctr"/>
            <a:endParaRPr lang="zh-CN" altLang="en-US" sz="3600" b="1"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1771650" y="6017309"/>
            <a:ext cx="8648700" cy="460375"/>
          </a:xfrm>
          <a:prstGeom prst="rect">
            <a:avLst/>
          </a:prstGeom>
          <a:noFill/>
        </p:spPr>
        <p:txBody>
          <a:bodyPr wrap="square" rtlCol="0">
            <a:spAutoFit/>
          </a:bodyPr>
          <a:lstStyle/>
          <a:p>
            <a:pPr algn="ctr"/>
            <a:r>
              <a:rPr lang="zh-CN" altLang="en-US" sz="2400" dirty="0" smtClean="0">
                <a:latin typeface="微软雅黑" panose="020B0503020204020204" pitchFamily="34" charset="-122"/>
                <a:ea typeface="微软雅黑" panose="020B0503020204020204" pitchFamily="34" charset="-122"/>
              </a:rPr>
              <a:t>成员</a:t>
            </a:r>
            <a:r>
              <a:rPr lang="zh-CN" altLang="en-US" sz="2400" smtClean="0">
                <a:latin typeface="微软雅黑" panose="020B0503020204020204" pitchFamily="34" charset="-122"/>
                <a:ea typeface="微软雅黑" panose="020B0503020204020204" pitchFamily="34" charset="-122"/>
              </a:rPr>
              <a:t>：</a:t>
            </a:r>
            <a:r>
              <a:rPr lang="zh-CN" altLang="en-US" sz="2400" smtClean="0">
                <a:latin typeface="微软雅黑" panose="020B0503020204020204" pitchFamily="34" charset="-122"/>
                <a:ea typeface="微软雅黑" panose="020B0503020204020204" pitchFamily="34" charset="-122"/>
                <a:sym typeface="+mn-ea"/>
              </a:rPr>
              <a:t>李卓彧、詹铠铭、郑安玮</a:t>
            </a:r>
            <a:endParaRPr lang="zh-CN" altLang="en-US" sz="2400" dirty="0" smtClean="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290762" y="6021105"/>
            <a:ext cx="7610475" cy="0"/>
          </a:xfrm>
          <a:prstGeom prst="line">
            <a:avLst/>
          </a:prstGeom>
          <a:ln w="127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 y="997030"/>
            <a:ext cx="12191998" cy="2215991"/>
          </a:xfrm>
          <a:prstGeom prst="rect">
            <a:avLst/>
          </a:prstGeom>
          <a:noFill/>
        </p:spPr>
        <p:txBody>
          <a:bodyPr wrap="square" rtlCol="0">
            <a:spAutoFit/>
          </a:bodyPr>
          <a:lstStyle/>
          <a:p>
            <a:pPr algn="ctr"/>
            <a:r>
              <a:rPr lang="zh-CN" altLang="en-US" sz="13800" b="1" dirty="0" smtClean="0">
                <a:solidFill>
                  <a:schemeClr val="bg1">
                    <a:alpha val="42000"/>
                  </a:schemeClr>
                </a:solidFill>
                <a:latin typeface="微软雅黑" panose="020B0503020204020204" pitchFamily="34" charset="-122"/>
                <a:ea typeface="微软雅黑" panose="020B0503020204020204" pitchFamily="34" charset="-122"/>
              </a:rPr>
              <a:t>谢谢聆听</a:t>
            </a:r>
            <a:endParaRPr lang="zh-CN" altLang="en-US" sz="13800" b="1" dirty="0">
              <a:solidFill>
                <a:schemeClr val="bg1">
                  <a:alpha val="42000"/>
                </a:schemeClr>
              </a:solidFill>
              <a:latin typeface="微软雅黑" panose="020B0503020204020204" pitchFamily="34" charset="-122"/>
              <a:ea typeface="微软雅黑" panose="020B0503020204020204" pitchFamily="34" charset="-122"/>
            </a:endParaRPr>
          </a:p>
        </p:txBody>
      </p:sp>
      <p:sp>
        <p:nvSpPr>
          <p:cNvPr id="17" name="矩形 16">
            <a:hlinkClick r:id="rId1"/>
          </p:cNvPr>
          <p:cNvSpPr/>
          <p:nvPr/>
        </p:nvSpPr>
        <p:spPr>
          <a:xfrm>
            <a:off x="0" y="0"/>
            <a:ext cx="12192000" cy="421005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147934" y="3247368"/>
            <a:ext cx="1896132" cy="1896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12828" t="12828" r="12828" b="12828"/>
          <a:stretch>
            <a:fillRect/>
          </a:stretch>
        </p:blipFill>
        <p:spPr>
          <a:xfrm>
            <a:off x="5232233" y="3331667"/>
            <a:ext cx="1727534" cy="1727534"/>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47" presetClass="entr" presetSubtype="0" fill="hold" grpId="0" nodeType="withEffect">
                                  <p:stCondLst>
                                    <p:cond delay="8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600"/>
                                        <p:tgtEl>
                                          <p:spTgt spid="11"/>
                                        </p:tgtEl>
                                      </p:cBhvr>
                                    </p:animEffect>
                                    <p:anim calcmode="lin" valueType="num">
                                      <p:cBhvr>
                                        <p:cTn id="24" dur="600" fill="hold"/>
                                        <p:tgtEl>
                                          <p:spTgt spid="11"/>
                                        </p:tgtEl>
                                        <p:attrNameLst>
                                          <p:attrName>ppt_x</p:attrName>
                                        </p:attrNameLst>
                                      </p:cBhvr>
                                      <p:tavLst>
                                        <p:tav tm="0">
                                          <p:val>
                                            <p:strVal val="#ppt_x"/>
                                          </p:val>
                                        </p:tav>
                                        <p:tav tm="100000">
                                          <p:val>
                                            <p:strVal val="#ppt_x"/>
                                          </p:val>
                                        </p:tav>
                                      </p:tavLst>
                                    </p:anim>
                                    <p:anim calcmode="lin" valueType="num">
                                      <p:cBhvr>
                                        <p:cTn id="25" dur="6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8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600"/>
                                        <p:tgtEl>
                                          <p:spTgt spid="12"/>
                                        </p:tgtEl>
                                      </p:cBhvr>
                                    </p:animEffect>
                                    <p:anim calcmode="lin" valueType="num">
                                      <p:cBhvr>
                                        <p:cTn id="29" dur="600" fill="hold"/>
                                        <p:tgtEl>
                                          <p:spTgt spid="12"/>
                                        </p:tgtEl>
                                        <p:attrNameLst>
                                          <p:attrName>ppt_x</p:attrName>
                                        </p:attrNameLst>
                                      </p:cBhvr>
                                      <p:tavLst>
                                        <p:tav tm="0">
                                          <p:val>
                                            <p:strVal val="#ppt_x"/>
                                          </p:val>
                                        </p:tav>
                                        <p:tav tm="100000">
                                          <p:val>
                                            <p:strVal val="#ppt_x"/>
                                          </p:val>
                                        </p:tav>
                                      </p:tavLst>
                                    </p:anim>
                                    <p:anim calcmode="lin" valueType="num">
                                      <p:cBhvr>
                                        <p:cTn id="30" dur="600" fill="hold"/>
                                        <p:tgtEl>
                                          <p:spTgt spid="12"/>
                                        </p:tgtEl>
                                        <p:attrNameLst>
                                          <p:attrName>ppt_y</p:attrName>
                                        </p:attrNameLst>
                                      </p:cBhvr>
                                      <p:tavLst>
                                        <p:tav tm="0">
                                          <p:val>
                                            <p:strVal val="#ppt_y+.1"/>
                                          </p:val>
                                        </p:tav>
                                        <p:tav tm="100000">
                                          <p:val>
                                            <p:strVal val="#ppt_y"/>
                                          </p:val>
                                        </p:tav>
                                      </p:tavLst>
                                    </p:anim>
                                  </p:childTnLst>
                                </p:cTn>
                              </p:par>
                              <p:par>
                                <p:cTn id="31" presetID="16" presetClass="entr" presetSubtype="37" fill="hold"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barn(outVertic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8"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68360"/>
            <a:ext cx="5448300" cy="119888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问题背景与分工</a:t>
            </a:r>
            <a:endParaRPr lang="zh-CN" altLang="en-US" sz="3600" b="1" dirty="0">
              <a:solidFill>
                <a:schemeClr val="accent1"/>
              </a:solidFill>
              <a:latin typeface="微软雅黑" panose="020B0503020204020204" pitchFamily="34" charset="-122"/>
              <a:ea typeface="微软雅黑" panose="020B0503020204020204" pitchFamily="34" charset="-122"/>
            </a:endParaRPr>
          </a:p>
          <a:p>
            <a:pPr algn="ct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ONE</a:t>
            </a:r>
            <a:endParaRPr lang="zh-CN" altLang="en-US"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直角三角形 11"/>
          <p:cNvSpPr>
            <a:spLocks noChangeAspect="1"/>
          </p:cNvSpPr>
          <p:nvPr/>
        </p:nvSpPr>
        <p:spPr>
          <a:xfrm flipV="1">
            <a:off x="4210051"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问题背景与分工</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695325" y="1325731"/>
            <a:ext cx="3174595" cy="460375"/>
          </a:xfrm>
          <a:prstGeom prst="rect">
            <a:avLst/>
          </a:prstGeom>
          <a:noFill/>
        </p:spPr>
        <p:txBody>
          <a:bodyPr wrap="square" rtlCol="0">
            <a:spAutoFit/>
          </a:bodyPr>
          <a:lstStyle/>
          <a:p>
            <a:pPr algn="r"/>
            <a:r>
              <a:rPr lang="zh-CN" altLang="en-US" sz="2400" b="1" dirty="0" smtClean="0">
                <a:solidFill>
                  <a:srgbClr val="0070C0"/>
                </a:solidFill>
                <a:latin typeface="微软雅黑" panose="020B0503020204020204" pitchFamily="34" charset="-122"/>
                <a:ea typeface="微软雅黑" panose="020B0503020204020204" pitchFamily="34" charset="-122"/>
              </a:rPr>
              <a:t>背景说明</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95325" y="1774479"/>
            <a:ext cx="3174595" cy="4246245"/>
          </a:xfrm>
          <a:prstGeom prst="rect">
            <a:avLst/>
          </a:prstGeom>
          <a:noFill/>
        </p:spPr>
        <p:txBody>
          <a:bodyPr wrap="square" rtlCol="0">
            <a:spAutoFit/>
          </a:bodyPr>
          <a:lstStyle/>
          <a:p>
            <a:pPr indent="457200" algn="just">
              <a:lnSpc>
                <a:spcPct val="125000"/>
              </a:lnSpc>
            </a:pPr>
            <a:r>
              <a:rPr lang="zh-CN" dirty="0" smtClean="0">
                <a:solidFill>
                  <a:srgbClr val="005DA2"/>
                </a:solidFill>
                <a:latin typeface="微软雅黑" panose="020B0503020204020204" pitchFamily="34" charset="-122"/>
                <a:ea typeface="微软雅黑" panose="020B0503020204020204" pitchFamily="34" charset="-122"/>
              </a:rPr>
              <a:t>经过一学期的人工智能程序设计课程的学习，我们初步掌握了</a:t>
            </a:r>
            <a:r>
              <a:rPr lang="en-US" altLang="zh-CN" dirty="0" smtClean="0">
                <a:solidFill>
                  <a:srgbClr val="005DA2"/>
                </a:solidFill>
                <a:latin typeface="微软雅黑" panose="020B0503020204020204" pitchFamily="34" charset="-122"/>
                <a:ea typeface="微软雅黑" panose="020B0503020204020204" pitchFamily="34" charset="-122"/>
              </a:rPr>
              <a:t>Python</a:t>
            </a:r>
            <a:r>
              <a:rPr lang="zh-CN" altLang="en-US" dirty="0" smtClean="0">
                <a:solidFill>
                  <a:srgbClr val="005DA2"/>
                </a:solidFill>
                <a:latin typeface="微软雅黑" panose="020B0503020204020204" pitchFamily="34" charset="-122"/>
                <a:ea typeface="微软雅黑" panose="020B0503020204020204" pitchFamily="34" charset="-122"/>
              </a:rPr>
              <a:t>的基本语法以及</a:t>
            </a:r>
            <a:r>
              <a:rPr lang="en-US" altLang="zh-CN" dirty="0" smtClean="0">
                <a:solidFill>
                  <a:srgbClr val="005DA2"/>
                </a:solidFill>
                <a:latin typeface="微软雅黑" panose="020B0503020204020204" pitchFamily="34" charset="-122"/>
                <a:ea typeface="微软雅黑" panose="020B0503020204020204" pitchFamily="34" charset="-122"/>
              </a:rPr>
              <a:t>Numpy</a:t>
            </a:r>
            <a:r>
              <a:rPr lang="zh-CN" altLang="en-US" dirty="0" smtClean="0">
                <a:solidFill>
                  <a:srgbClr val="005DA2"/>
                </a:solidFill>
                <a:latin typeface="微软雅黑" panose="020B0503020204020204" pitchFamily="34" charset="-122"/>
                <a:ea typeface="微软雅黑" panose="020B0503020204020204" pitchFamily="34" charset="-122"/>
              </a:rPr>
              <a:t>、</a:t>
            </a:r>
            <a:r>
              <a:rPr lang="en-US" altLang="zh-CN" dirty="0" smtClean="0">
                <a:solidFill>
                  <a:srgbClr val="005DA2"/>
                </a:solidFill>
                <a:latin typeface="微软雅黑" panose="020B0503020204020204" pitchFamily="34" charset="-122"/>
                <a:ea typeface="微软雅黑" panose="020B0503020204020204" pitchFamily="34" charset="-122"/>
              </a:rPr>
              <a:t>Pandas</a:t>
            </a:r>
            <a:r>
              <a:rPr lang="zh-CN" altLang="en-US" dirty="0" smtClean="0">
                <a:solidFill>
                  <a:srgbClr val="005DA2"/>
                </a:solidFill>
                <a:latin typeface="微软雅黑" panose="020B0503020204020204" pitchFamily="34" charset="-122"/>
                <a:ea typeface="微软雅黑" panose="020B0503020204020204" pitchFamily="34" charset="-122"/>
              </a:rPr>
              <a:t>等内置函数库的用法。在课程要求与个人兴趣的引导下，我们选定了</a:t>
            </a:r>
            <a:r>
              <a:rPr lang="en-US" altLang="zh-CN" dirty="0" smtClean="0">
                <a:solidFill>
                  <a:srgbClr val="005DA2"/>
                </a:solidFill>
                <a:latin typeface="微软雅黑" panose="020B0503020204020204" pitchFamily="34" charset="-122"/>
                <a:ea typeface="微软雅黑" panose="020B0503020204020204" pitchFamily="34" charset="-122"/>
              </a:rPr>
              <a:t>“</a:t>
            </a:r>
            <a:r>
              <a:rPr lang="zh-CN" altLang="en-US" dirty="0" smtClean="0">
                <a:solidFill>
                  <a:srgbClr val="005DA2"/>
                </a:solidFill>
                <a:latin typeface="微软雅黑" panose="020B0503020204020204" pitchFamily="34" charset="-122"/>
                <a:ea typeface="微软雅黑" panose="020B0503020204020204" pitchFamily="34" charset="-122"/>
              </a:rPr>
              <a:t>飞行器图像分类</a:t>
            </a:r>
            <a:r>
              <a:rPr lang="en-US" altLang="zh-CN" dirty="0" smtClean="0">
                <a:solidFill>
                  <a:srgbClr val="005DA2"/>
                </a:solidFill>
                <a:latin typeface="微软雅黑" panose="020B0503020204020204" pitchFamily="34" charset="-122"/>
                <a:ea typeface="微软雅黑" panose="020B0503020204020204" pitchFamily="34" charset="-122"/>
              </a:rPr>
              <a:t>”</a:t>
            </a:r>
            <a:r>
              <a:rPr lang="zh-CN" altLang="en-US" dirty="0" smtClean="0">
                <a:solidFill>
                  <a:srgbClr val="005DA2"/>
                </a:solidFill>
                <a:latin typeface="微软雅黑" panose="020B0503020204020204" pitchFamily="34" charset="-122"/>
                <a:ea typeface="微软雅黑" panose="020B0503020204020204" pitchFamily="34" charset="-122"/>
              </a:rPr>
              <a:t>这个项目作为我们的结课大作业。</a:t>
            </a:r>
            <a:endParaRPr lang="zh-CN" altLang="en-US" dirty="0" smtClean="0">
              <a:solidFill>
                <a:srgbClr val="005DA2"/>
              </a:solidFill>
              <a:latin typeface="微软雅黑" panose="020B0503020204020204" pitchFamily="34" charset="-122"/>
              <a:ea typeface="微软雅黑" panose="020B0503020204020204" pitchFamily="34" charset="-122"/>
            </a:endParaRPr>
          </a:p>
          <a:p>
            <a:pPr indent="457200" algn="just">
              <a:lnSpc>
                <a:spcPct val="125000"/>
              </a:lnSpc>
            </a:pPr>
            <a:r>
              <a:rPr lang="zh-CN" altLang="en-US" dirty="0" smtClean="0">
                <a:solidFill>
                  <a:srgbClr val="005DA2"/>
                </a:solidFill>
                <a:latin typeface="微软雅黑" panose="020B0503020204020204" pitchFamily="34" charset="-122"/>
                <a:ea typeface="微软雅黑" panose="020B0503020204020204" pitchFamily="34" charset="-122"/>
              </a:rPr>
              <a:t>希望从这次大作业中，我们能够更加熟练地掌握</a:t>
            </a:r>
            <a:r>
              <a:rPr lang="en-US" altLang="zh-CN" dirty="0" smtClean="0">
                <a:solidFill>
                  <a:srgbClr val="005DA2"/>
                </a:solidFill>
                <a:latin typeface="微软雅黑" panose="020B0503020204020204" pitchFamily="34" charset="-122"/>
                <a:ea typeface="微软雅黑" panose="020B0503020204020204" pitchFamily="34" charset="-122"/>
              </a:rPr>
              <a:t>Python</a:t>
            </a:r>
            <a:r>
              <a:rPr lang="zh-CN" altLang="en-US" dirty="0" smtClean="0">
                <a:solidFill>
                  <a:srgbClr val="005DA2"/>
                </a:solidFill>
                <a:latin typeface="微软雅黑" panose="020B0503020204020204" pitchFamily="34" charset="-122"/>
                <a:ea typeface="微软雅黑" panose="020B0503020204020204" pitchFamily="34" charset="-122"/>
              </a:rPr>
              <a:t>语言的使用，并且将知识运用到实际。</a:t>
            </a:r>
            <a:endParaRPr lang="zh-CN" altLang="en-US" dirty="0" smtClean="0">
              <a:solidFill>
                <a:srgbClr val="005DA2"/>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直角三角形 6"/>
          <p:cNvSpPr>
            <a:spLocks noChangeAspect="1"/>
          </p:cNvSpPr>
          <p:nvPr/>
        </p:nvSpPr>
        <p:spPr>
          <a:xfrm rot="2700000" flipV="1">
            <a:off x="4812030" y="2794000"/>
            <a:ext cx="1883410" cy="188341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1" name="组合 10"/>
          <p:cNvGrpSpPr/>
          <p:nvPr/>
        </p:nvGrpSpPr>
        <p:grpSpPr>
          <a:xfrm>
            <a:off x="6828790" y="1325880"/>
            <a:ext cx="5222240" cy="4412615"/>
            <a:chOff x="10754" y="2088"/>
            <a:chExt cx="8224" cy="6949"/>
          </a:xfrm>
        </p:grpSpPr>
        <p:sp>
          <p:nvSpPr>
            <p:cNvPr id="3" name="文本框 2"/>
            <p:cNvSpPr txBox="1"/>
            <p:nvPr/>
          </p:nvSpPr>
          <p:spPr>
            <a:xfrm>
              <a:off x="11804" y="2088"/>
              <a:ext cx="4999" cy="725"/>
            </a:xfrm>
            <a:prstGeom prst="rect">
              <a:avLst/>
            </a:prstGeom>
            <a:noFill/>
          </p:spPr>
          <p:txBody>
            <a:bodyPr wrap="square" rtlCol="0">
              <a:spAutoFit/>
            </a:bodyPr>
            <a:p>
              <a:pPr algn="r"/>
              <a:r>
                <a:rPr lang="zh-CN" altLang="en-US" sz="2400" b="1" dirty="0" smtClean="0">
                  <a:solidFill>
                    <a:srgbClr val="0070C0"/>
                  </a:solidFill>
                  <a:latin typeface="微软雅黑" panose="020B0503020204020204" pitchFamily="34" charset="-122"/>
                  <a:ea typeface="微软雅黑" panose="020B0503020204020204" pitchFamily="34" charset="-122"/>
                </a:rPr>
                <a:t>成员分工</a:t>
              </a:r>
              <a:endParaRPr lang="zh-CN" altLang="en-US" sz="24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54" y="3304"/>
              <a:ext cx="8225" cy="1779"/>
            </a:xfrm>
            <a:prstGeom prst="rect">
              <a:avLst/>
            </a:prstGeom>
            <a:noFill/>
          </p:spPr>
          <p:txBody>
            <a:bodyPr wrap="square" rtlCol="0">
              <a:spAutoFit/>
            </a:bodyPr>
            <a:p>
              <a:pPr indent="457200" algn="just">
                <a:lnSpc>
                  <a:spcPct val="125000"/>
                </a:lnSpc>
              </a:pPr>
              <a:r>
                <a:rPr lang="zh-CN" altLang="en-US" dirty="0" smtClean="0">
                  <a:solidFill>
                    <a:srgbClr val="005DA2"/>
                  </a:solidFill>
                  <a:latin typeface="微软雅黑" panose="020B0503020204020204" pitchFamily="34" charset="-122"/>
                  <a:ea typeface="微软雅黑" panose="020B0503020204020204" pitchFamily="34" charset="-122"/>
                </a:rPr>
                <a:t>郑安玮：项目分工与实验性能对比</a:t>
              </a:r>
              <a:endParaRPr lang="zh-CN" altLang="en-US" dirty="0" smtClean="0">
                <a:solidFill>
                  <a:srgbClr val="005DA2"/>
                </a:solidFill>
                <a:latin typeface="微软雅黑" panose="020B0503020204020204" pitchFamily="34" charset="-122"/>
                <a:ea typeface="微软雅黑" panose="020B0503020204020204" pitchFamily="34" charset="-122"/>
              </a:endParaRPr>
            </a:p>
            <a:p>
              <a:pPr indent="457200" algn="just">
                <a:lnSpc>
                  <a:spcPct val="125000"/>
                </a:lnSpc>
              </a:pPr>
              <a:r>
                <a:rPr lang="zh-CN" altLang="en-US" dirty="0" smtClean="0">
                  <a:solidFill>
                    <a:srgbClr val="005DA2"/>
                  </a:solidFill>
                  <a:latin typeface="微软雅黑" panose="020B0503020204020204" pitchFamily="34" charset="-122"/>
                  <a:ea typeface="微软雅黑" panose="020B0503020204020204" pitchFamily="34" charset="-122"/>
                </a:rPr>
                <a:t>李卓彧：分析问题并制定</a:t>
              </a:r>
              <a:r>
                <a:rPr lang="en-US" altLang="zh-CN" dirty="0" smtClean="0">
                  <a:solidFill>
                    <a:srgbClr val="005DA2"/>
                  </a:solidFill>
                  <a:latin typeface="微软雅黑" panose="020B0503020204020204" pitchFamily="34" charset="-122"/>
                  <a:ea typeface="微软雅黑" panose="020B0503020204020204" pitchFamily="34" charset="-122"/>
                </a:rPr>
                <a:t>CNN</a:t>
              </a:r>
              <a:r>
                <a:rPr lang="zh-CN" altLang="en-US" dirty="0" smtClean="0">
                  <a:solidFill>
                    <a:srgbClr val="005DA2"/>
                  </a:solidFill>
                  <a:latin typeface="微软雅黑" panose="020B0503020204020204" pitchFamily="34" charset="-122"/>
                  <a:ea typeface="微软雅黑" panose="020B0503020204020204" pitchFamily="34" charset="-122"/>
                </a:rPr>
                <a:t>分类器计划</a:t>
              </a:r>
              <a:endParaRPr lang="zh-CN" altLang="en-US" dirty="0" smtClean="0">
                <a:solidFill>
                  <a:srgbClr val="005DA2"/>
                </a:solidFill>
                <a:latin typeface="微软雅黑" panose="020B0503020204020204" pitchFamily="34" charset="-122"/>
                <a:ea typeface="微软雅黑" panose="020B0503020204020204" pitchFamily="34" charset="-122"/>
              </a:endParaRPr>
            </a:p>
            <a:p>
              <a:pPr indent="457200" algn="just">
                <a:lnSpc>
                  <a:spcPct val="125000"/>
                </a:lnSpc>
              </a:pPr>
              <a:r>
                <a:rPr lang="zh-CN" altLang="en-US" dirty="0" smtClean="0">
                  <a:solidFill>
                    <a:srgbClr val="005DA2"/>
                  </a:solidFill>
                  <a:latin typeface="微软雅黑" panose="020B0503020204020204" pitchFamily="34" charset="-122"/>
                  <a:ea typeface="微软雅黑" panose="020B0503020204020204" pitchFamily="34" charset="-122"/>
                </a:rPr>
                <a:t>詹铠铭：预处理数据并制定</a:t>
              </a:r>
              <a:r>
                <a:rPr lang="en-US" altLang="zh-CN" dirty="0" smtClean="0">
                  <a:solidFill>
                    <a:srgbClr val="005DA2"/>
                  </a:solidFill>
                  <a:latin typeface="微软雅黑" panose="020B0503020204020204" pitchFamily="34" charset="-122"/>
                  <a:ea typeface="微软雅黑" panose="020B0503020204020204" pitchFamily="34" charset="-122"/>
                </a:rPr>
                <a:t>KNN</a:t>
              </a:r>
              <a:r>
                <a:rPr lang="zh-CN" altLang="en-US" dirty="0" smtClean="0">
                  <a:solidFill>
                    <a:srgbClr val="005DA2"/>
                  </a:solidFill>
                  <a:latin typeface="微软雅黑" panose="020B0503020204020204" pitchFamily="34" charset="-122"/>
                  <a:ea typeface="微软雅黑" panose="020B0503020204020204" pitchFamily="34" charset="-122"/>
                </a:rPr>
                <a:t>分类器计划</a:t>
              </a:r>
              <a:endParaRPr lang="zh-CN" altLang="en-US" dirty="0" smtClean="0">
                <a:solidFill>
                  <a:srgbClr val="005DA2"/>
                </a:solidFill>
                <a:latin typeface="微软雅黑" panose="020B0503020204020204" pitchFamily="34" charset="-122"/>
                <a:ea typeface="微软雅黑" panose="020B0503020204020204" pitchFamily="34" charset="-122"/>
              </a:endParaRPr>
            </a:p>
          </p:txBody>
        </p:sp>
        <p:pic>
          <p:nvPicPr>
            <p:cNvPr id="10" name="图片 9" descr="python"/>
            <p:cNvPicPr>
              <a:picLocks noChangeAspect="1"/>
            </p:cNvPicPr>
            <p:nvPr/>
          </p:nvPicPr>
          <p:blipFill>
            <a:blip r:embed="rId1"/>
            <a:stretch>
              <a:fillRect/>
            </a:stretch>
          </p:blipFill>
          <p:spPr>
            <a:xfrm>
              <a:off x="13367" y="6037"/>
              <a:ext cx="3000" cy="3000"/>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12" presetClass="entr" presetSubtype="4" fill="hold" grpId="0" nodeType="withEffect">
                                  <p:stCondLst>
                                    <p:cond delay="2600"/>
                                  </p:stCondLst>
                                  <p:childTnLst>
                                    <p:set>
                                      <p:cBhvr>
                                        <p:cTn id="19" dur="1" fill="hold">
                                          <p:stCondLst>
                                            <p:cond delay="0"/>
                                          </p:stCondLst>
                                        </p:cTn>
                                        <p:tgtEl>
                                          <p:spTgt spid="75"/>
                                        </p:tgtEl>
                                        <p:attrNameLst>
                                          <p:attrName>style.visibility</p:attrName>
                                        </p:attrNameLst>
                                      </p:cBhvr>
                                      <p:to>
                                        <p:strVal val="visible"/>
                                      </p:to>
                                    </p:set>
                                    <p:anim calcmode="lin" valueType="num">
                                      <p:cBhvr additive="base">
                                        <p:cTn id="20" dur="500"/>
                                        <p:tgtEl>
                                          <p:spTgt spid="75"/>
                                        </p:tgtEl>
                                        <p:attrNameLst>
                                          <p:attrName>ppt_y</p:attrName>
                                        </p:attrNameLst>
                                      </p:cBhvr>
                                      <p:tavLst>
                                        <p:tav tm="0">
                                          <p:val>
                                            <p:strVal val="#ppt_y+#ppt_h*1.125000"/>
                                          </p:val>
                                        </p:tav>
                                        <p:tav tm="100000">
                                          <p:val>
                                            <p:strVal val="#ppt_y"/>
                                          </p:val>
                                        </p:tav>
                                      </p:tavLst>
                                    </p:anim>
                                    <p:animEffect transition="in" filter="wipe(up)">
                                      <p:cBhvr>
                                        <p:cTn id="21" dur="500"/>
                                        <p:tgtEl>
                                          <p:spTgt spid="75"/>
                                        </p:tgtEl>
                                      </p:cBhvr>
                                    </p:animEffect>
                                  </p:childTnLst>
                                </p:cTn>
                              </p:par>
                              <p:par>
                                <p:cTn id="22" presetID="12" presetClass="entr" presetSubtype="4" fill="hold" grpId="0" nodeType="withEffect">
                                  <p:stCondLst>
                                    <p:cond delay="260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500"/>
                                        <p:tgtEl>
                                          <p:spTgt spid="74"/>
                                        </p:tgtEl>
                                        <p:attrNameLst>
                                          <p:attrName>ppt_y</p:attrName>
                                        </p:attrNameLst>
                                      </p:cBhvr>
                                      <p:tavLst>
                                        <p:tav tm="0">
                                          <p:val>
                                            <p:strVal val="#ppt_y+#ppt_h*1.125000"/>
                                          </p:val>
                                        </p:tav>
                                        <p:tav tm="100000">
                                          <p:val>
                                            <p:strVal val="#ppt_y"/>
                                          </p:val>
                                        </p:tav>
                                      </p:tavLst>
                                    </p:anim>
                                    <p:animEffect transition="in" filter="wipe(up)">
                                      <p:cBhvr>
                                        <p:cTn id="25" dur="500"/>
                                        <p:tgtEl>
                                          <p:spTgt spid="74"/>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ppt_x</p:attrName>
                                        </p:attrNameLst>
                                      </p:cBhvr>
                                      <p:tavLst>
                                        <p:tav tm="0">
                                          <p:val>
                                            <p:strVal val="#ppt_x+#ppt_w*1.125000"/>
                                          </p:val>
                                        </p:tav>
                                        <p:tav tm="100000">
                                          <p:val>
                                            <p:strVal val="#ppt_x"/>
                                          </p:val>
                                        </p:tav>
                                      </p:tavLst>
                                    </p:anim>
                                    <p:animEffect transition="in" filter="wipe(lef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4" grpId="0"/>
      <p:bldP spid="75" grpId="0"/>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分析历程</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9" name="直接连接符 88"/>
          <p:cNvCxnSpPr/>
          <p:nvPr/>
        </p:nvCxnSpPr>
        <p:spPr>
          <a:xfrm>
            <a:off x="695325" y="1704862"/>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167956" y="1289289"/>
            <a:ext cx="2999232" cy="39878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分析问题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91" name="Freeform 5"/>
          <p:cNvSpPr>
            <a:spLocks noEditPoints="1"/>
          </p:cNvSpPr>
          <p:nvPr/>
        </p:nvSpPr>
        <p:spPr bwMode="auto">
          <a:xfrm>
            <a:off x="719006" y="1150507"/>
            <a:ext cx="374686" cy="521624"/>
          </a:xfrm>
          <a:custGeom>
            <a:avLst/>
            <a:gdLst>
              <a:gd name="T0" fmla="*/ 31 w 83"/>
              <a:gd name="T1" fmla="*/ 75 h 117"/>
              <a:gd name="T2" fmla="*/ 28 w 83"/>
              <a:gd name="T3" fmla="*/ 38 h 117"/>
              <a:gd name="T4" fmla="*/ 34 w 83"/>
              <a:gd name="T5" fmla="*/ 35 h 117"/>
              <a:gd name="T6" fmla="*/ 42 w 83"/>
              <a:gd name="T7" fmla="*/ 37 h 117"/>
              <a:gd name="T8" fmla="*/ 49 w 83"/>
              <a:gd name="T9" fmla="*/ 35 h 117"/>
              <a:gd name="T10" fmla="*/ 56 w 83"/>
              <a:gd name="T11" fmla="*/ 37 h 117"/>
              <a:gd name="T12" fmla="*/ 51 w 83"/>
              <a:gd name="T13" fmla="*/ 64 h 117"/>
              <a:gd name="T14" fmla="*/ 62 w 83"/>
              <a:gd name="T15" fmla="*/ 56 h 117"/>
              <a:gd name="T16" fmla="*/ 24 w 83"/>
              <a:gd name="T17" fmla="*/ 13 h 117"/>
              <a:gd name="T18" fmla="*/ 62 w 83"/>
              <a:gd name="T19" fmla="*/ 42 h 117"/>
              <a:gd name="T20" fmla="*/ 60 w 83"/>
              <a:gd name="T21" fmla="*/ 47 h 117"/>
              <a:gd name="T22" fmla="*/ 56 w 83"/>
              <a:gd name="T23" fmla="*/ 97 h 117"/>
              <a:gd name="T24" fmla="*/ 32 w 83"/>
              <a:gd name="T25" fmla="*/ 93 h 117"/>
              <a:gd name="T26" fmla="*/ 56 w 83"/>
              <a:gd name="T27" fmla="*/ 90 h 117"/>
              <a:gd name="T28" fmla="*/ 25 w 83"/>
              <a:gd name="T29" fmla="*/ 86 h 117"/>
              <a:gd name="T30" fmla="*/ 24 w 83"/>
              <a:gd name="T31" fmla="*/ 93 h 117"/>
              <a:gd name="T32" fmla="*/ 25 w 83"/>
              <a:gd name="T33" fmla="*/ 102 h 117"/>
              <a:gd name="T34" fmla="*/ 57 w 83"/>
              <a:gd name="T35" fmla="*/ 102 h 117"/>
              <a:gd name="T36" fmla="*/ 32 w 83"/>
              <a:gd name="T37" fmla="*/ 98 h 117"/>
              <a:gd name="T38" fmla="*/ 25 w 83"/>
              <a:gd name="T39" fmla="*/ 108 h 117"/>
              <a:gd name="T40" fmla="*/ 20 w 83"/>
              <a:gd name="T41" fmla="*/ 102 h 117"/>
              <a:gd name="T42" fmla="*/ 19 w 83"/>
              <a:gd name="T43" fmla="*/ 92 h 117"/>
              <a:gd name="T44" fmla="*/ 20 w 83"/>
              <a:gd name="T45" fmla="*/ 85 h 117"/>
              <a:gd name="T46" fmla="*/ 14 w 83"/>
              <a:gd name="T47" fmla="*/ 61 h 117"/>
              <a:gd name="T48" fmla="*/ 63 w 83"/>
              <a:gd name="T49" fmla="*/ 5 h 117"/>
              <a:gd name="T50" fmla="*/ 60 w 83"/>
              <a:gd name="T51" fmla="*/ 83 h 117"/>
              <a:gd name="T52" fmla="*/ 60 w 83"/>
              <a:gd name="T53" fmla="*/ 91 h 117"/>
              <a:gd name="T54" fmla="*/ 60 w 83"/>
              <a:gd name="T55" fmla="*/ 99 h 117"/>
              <a:gd name="T56" fmla="*/ 59 w 83"/>
              <a:gd name="T57" fmla="*/ 108 h 117"/>
              <a:gd name="T58" fmla="*/ 34 w 83"/>
              <a:gd name="T59" fmla="*/ 75 h 117"/>
              <a:gd name="T60" fmla="*/ 37 w 83"/>
              <a:gd name="T61" fmla="*/ 75 h 117"/>
              <a:gd name="T62" fmla="*/ 39 w 83"/>
              <a:gd name="T63" fmla="*/ 65 h 117"/>
              <a:gd name="T64" fmla="*/ 40 w 83"/>
              <a:gd name="T65" fmla="*/ 50 h 117"/>
              <a:gd name="T66" fmla="*/ 46 w 83"/>
              <a:gd name="T67" fmla="*/ 49 h 117"/>
              <a:gd name="T68" fmla="*/ 44 w 83"/>
              <a:gd name="T69" fmla="*/ 52 h 117"/>
              <a:gd name="T70" fmla="*/ 46 w 83"/>
              <a:gd name="T71" fmla="*/ 65 h 117"/>
              <a:gd name="T72" fmla="*/ 42 w 83"/>
              <a:gd name="T73" fmla="*/ 75 h 117"/>
              <a:gd name="T74" fmla="*/ 41 w 83"/>
              <a:gd name="T75" fmla="*/ 75 h 117"/>
              <a:gd name="T76" fmla="*/ 41 w 83"/>
              <a:gd name="T77" fmla="*/ 75 h 117"/>
              <a:gd name="T78" fmla="*/ 47 w 83"/>
              <a:gd name="T79" fmla="*/ 66 h 117"/>
              <a:gd name="T80" fmla="*/ 49 w 83"/>
              <a:gd name="T81" fmla="*/ 75 h 117"/>
              <a:gd name="T82" fmla="*/ 32 w 83"/>
              <a:gd name="T83" fmla="*/ 38 h 117"/>
              <a:gd name="T84" fmla="*/ 42 w 83"/>
              <a:gd name="T85" fmla="*/ 38 h 117"/>
              <a:gd name="T86" fmla="*/ 43 w 83"/>
              <a:gd name="T87" fmla="*/ 38 h 117"/>
              <a:gd name="T88" fmla="*/ 52 w 83"/>
              <a:gd name="T89" fmla="*/ 38 h 117"/>
              <a:gd name="T90" fmla="*/ 48 w 83"/>
              <a:gd name="T91" fmla="*/ 53 h 117"/>
              <a:gd name="T92" fmla="*/ 49 w 83"/>
              <a:gd name="T93" fmla="*/ 46 h 117"/>
              <a:gd name="T94" fmla="*/ 35 w 83"/>
              <a:gd name="T95" fmla="*/ 48 h 117"/>
              <a:gd name="T96" fmla="*/ 37 w 83"/>
              <a:gd name="T97" fmla="*/ 5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 h="117">
                <a:moveTo>
                  <a:pt x="13" y="25"/>
                </a:moveTo>
                <a:cubicBezTo>
                  <a:pt x="10" y="38"/>
                  <a:pt x="15" y="47"/>
                  <a:pt x="21" y="56"/>
                </a:cubicBezTo>
                <a:cubicBezTo>
                  <a:pt x="25" y="62"/>
                  <a:pt x="29" y="68"/>
                  <a:pt x="31" y="75"/>
                </a:cubicBezTo>
                <a:cubicBezTo>
                  <a:pt x="31" y="75"/>
                  <a:pt x="31" y="75"/>
                  <a:pt x="31" y="75"/>
                </a:cubicBezTo>
                <a:cubicBezTo>
                  <a:pt x="31" y="69"/>
                  <a:pt x="31" y="69"/>
                  <a:pt x="31" y="69"/>
                </a:cubicBezTo>
                <a:cubicBezTo>
                  <a:pt x="31" y="67"/>
                  <a:pt x="32" y="66"/>
                  <a:pt x="33" y="64"/>
                </a:cubicBezTo>
                <a:cubicBezTo>
                  <a:pt x="34" y="64"/>
                  <a:pt x="35" y="63"/>
                  <a:pt x="36" y="63"/>
                </a:cubicBezTo>
                <a:cubicBezTo>
                  <a:pt x="28" y="38"/>
                  <a:pt x="28" y="38"/>
                  <a:pt x="28" y="38"/>
                </a:cubicBezTo>
                <a:cubicBezTo>
                  <a:pt x="27" y="37"/>
                  <a:pt x="27" y="37"/>
                  <a:pt x="27" y="37"/>
                </a:cubicBezTo>
                <a:cubicBezTo>
                  <a:pt x="28" y="37"/>
                  <a:pt x="28" y="37"/>
                  <a:pt x="28" y="37"/>
                </a:cubicBezTo>
                <a:cubicBezTo>
                  <a:pt x="30" y="37"/>
                  <a:pt x="31" y="37"/>
                  <a:pt x="32" y="37"/>
                </a:cubicBezTo>
                <a:cubicBezTo>
                  <a:pt x="33" y="37"/>
                  <a:pt x="34" y="36"/>
                  <a:pt x="34" y="35"/>
                </a:cubicBezTo>
                <a:cubicBezTo>
                  <a:pt x="35" y="35"/>
                  <a:pt x="35" y="35"/>
                  <a:pt x="35" y="35"/>
                </a:cubicBezTo>
                <a:cubicBezTo>
                  <a:pt x="35" y="35"/>
                  <a:pt x="35" y="35"/>
                  <a:pt x="35" y="35"/>
                </a:cubicBezTo>
                <a:cubicBezTo>
                  <a:pt x="36" y="36"/>
                  <a:pt x="37" y="36"/>
                  <a:pt x="38" y="36"/>
                </a:cubicBezTo>
                <a:cubicBezTo>
                  <a:pt x="39" y="37"/>
                  <a:pt x="41" y="37"/>
                  <a:pt x="42" y="37"/>
                </a:cubicBezTo>
                <a:cubicBezTo>
                  <a:pt x="42" y="37"/>
                  <a:pt x="42" y="37"/>
                  <a:pt x="42" y="37"/>
                </a:cubicBezTo>
                <a:cubicBezTo>
                  <a:pt x="42" y="37"/>
                  <a:pt x="42" y="37"/>
                  <a:pt x="42" y="37"/>
                </a:cubicBezTo>
                <a:cubicBezTo>
                  <a:pt x="44" y="37"/>
                  <a:pt x="45" y="37"/>
                  <a:pt x="46" y="36"/>
                </a:cubicBezTo>
                <a:cubicBezTo>
                  <a:pt x="47" y="36"/>
                  <a:pt x="48" y="36"/>
                  <a:pt x="49" y="35"/>
                </a:cubicBezTo>
                <a:cubicBezTo>
                  <a:pt x="49" y="35"/>
                  <a:pt x="49" y="35"/>
                  <a:pt x="49" y="35"/>
                </a:cubicBezTo>
                <a:cubicBezTo>
                  <a:pt x="50" y="35"/>
                  <a:pt x="50" y="35"/>
                  <a:pt x="50" y="35"/>
                </a:cubicBezTo>
                <a:cubicBezTo>
                  <a:pt x="51" y="36"/>
                  <a:pt x="51" y="37"/>
                  <a:pt x="52" y="37"/>
                </a:cubicBezTo>
                <a:cubicBezTo>
                  <a:pt x="54" y="37"/>
                  <a:pt x="55" y="37"/>
                  <a:pt x="56" y="37"/>
                </a:cubicBezTo>
                <a:cubicBezTo>
                  <a:pt x="57" y="37"/>
                  <a:pt x="57" y="37"/>
                  <a:pt x="57" y="37"/>
                </a:cubicBezTo>
                <a:cubicBezTo>
                  <a:pt x="57" y="38"/>
                  <a:pt x="57" y="38"/>
                  <a:pt x="57" y="38"/>
                </a:cubicBezTo>
                <a:cubicBezTo>
                  <a:pt x="48" y="63"/>
                  <a:pt x="48" y="63"/>
                  <a:pt x="48" y="63"/>
                </a:cubicBezTo>
                <a:cubicBezTo>
                  <a:pt x="49" y="63"/>
                  <a:pt x="50" y="64"/>
                  <a:pt x="51" y="64"/>
                </a:cubicBezTo>
                <a:cubicBezTo>
                  <a:pt x="51" y="64"/>
                  <a:pt x="51" y="64"/>
                  <a:pt x="51" y="64"/>
                </a:cubicBezTo>
                <a:cubicBezTo>
                  <a:pt x="52" y="66"/>
                  <a:pt x="53" y="67"/>
                  <a:pt x="53" y="69"/>
                </a:cubicBezTo>
                <a:cubicBezTo>
                  <a:pt x="53" y="74"/>
                  <a:pt x="53" y="74"/>
                  <a:pt x="53" y="74"/>
                </a:cubicBezTo>
                <a:cubicBezTo>
                  <a:pt x="54" y="68"/>
                  <a:pt x="58" y="62"/>
                  <a:pt x="62" y="56"/>
                </a:cubicBezTo>
                <a:cubicBezTo>
                  <a:pt x="67" y="47"/>
                  <a:pt x="73" y="38"/>
                  <a:pt x="70" y="25"/>
                </a:cubicBezTo>
                <a:cubicBezTo>
                  <a:pt x="68" y="20"/>
                  <a:pt x="64" y="16"/>
                  <a:pt x="59" y="13"/>
                </a:cubicBezTo>
                <a:cubicBezTo>
                  <a:pt x="54" y="11"/>
                  <a:pt x="48" y="9"/>
                  <a:pt x="41" y="9"/>
                </a:cubicBezTo>
                <a:cubicBezTo>
                  <a:pt x="35" y="9"/>
                  <a:pt x="29" y="11"/>
                  <a:pt x="24" y="13"/>
                </a:cubicBezTo>
                <a:cubicBezTo>
                  <a:pt x="18" y="16"/>
                  <a:pt x="15" y="20"/>
                  <a:pt x="13" y="25"/>
                </a:cubicBezTo>
                <a:close/>
                <a:moveTo>
                  <a:pt x="65" y="24"/>
                </a:moveTo>
                <a:cubicBezTo>
                  <a:pt x="69" y="30"/>
                  <a:pt x="69" y="38"/>
                  <a:pt x="65" y="44"/>
                </a:cubicBezTo>
                <a:cubicBezTo>
                  <a:pt x="62" y="42"/>
                  <a:pt x="62" y="42"/>
                  <a:pt x="62" y="42"/>
                </a:cubicBezTo>
                <a:cubicBezTo>
                  <a:pt x="64" y="37"/>
                  <a:pt x="65" y="31"/>
                  <a:pt x="65" y="24"/>
                </a:cubicBezTo>
                <a:close/>
                <a:moveTo>
                  <a:pt x="62" y="48"/>
                </a:moveTo>
                <a:cubicBezTo>
                  <a:pt x="61" y="50"/>
                  <a:pt x="59" y="51"/>
                  <a:pt x="57" y="52"/>
                </a:cubicBezTo>
                <a:cubicBezTo>
                  <a:pt x="58" y="50"/>
                  <a:pt x="59" y="48"/>
                  <a:pt x="60" y="47"/>
                </a:cubicBezTo>
                <a:cubicBezTo>
                  <a:pt x="62" y="48"/>
                  <a:pt x="62" y="48"/>
                  <a:pt x="62" y="48"/>
                </a:cubicBezTo>
                <a:close/>
                <a:moveTo>
                  <a:pt x="32" y="98"/>
                </a:moveTo>
                <a:cubicBezTo>
                  <a:pt x="37" y="99"/>
                  <a:pt x="41" y="99"/>
                  <a:pt x="45" y="99"/>
                </a:cubicBezTo>
                <a:cubicBezTo>
                  <a:pt x="49" y="98"/>
                  <a:pt x="52" y="98"/>
                  <a:pt x="56" y="97"/>
                </a:cubicBezTo>
                <a:cubicBezTo>
                  <a:pt x="58" y="95"/>
                  <a:pt x="58" y="95"/>
                  <a:pt x="58" y="95"/>
                </a:cubicBezTo>
                <a:cubicBezTo>
                  <a:pt x="57" y="93"/>
                  <a:pt x="57" y="93"/>
                  <a:pt x="57" y="93"/>
                </a:cubicBezTo>
                <a:cubicBezTo>
                  <a:pt x="53" y="93"/>
                  <a:pt x="49" y="94"/>
                  <a:pt x="45" y="94"/>
                </a:cubicBezTo>
                <a:cubicBezTo>
                  <a:pt x="40" y="94"/>
                  <a:pt x="36" y="94"/>
                  <a:pt x="32" y="93"/>
                </a:cubicBezTo>
                <a:cubicBezTo>
                  <a:pt x="32" y="90"/>
                  <a:pt x="32" y="90"/>
                  <a:pt x="32" y="90"/>
                </a:cubicBezTo>
                <a:cubicBezTo>
                  <a:pt x="37" y="91"/>
                  <a:pt x="41" y="91"/>
                  <a:pt x="45" y="91"/>
                </a:cubicBezTo>
                <a:cubicBezTo>
                  <a:pt x="48" y="91"/>
                  <a:pt x="52" y="91"/>
                  <a:pt x="56" y="90"/>
                </a:cubicBezTo>
                <a:cubicBezTo>
                  <a:pt x="56" y="90"/>
                  <a:pt x="56" y="90"/>
                  <a:pt x="56" y="90"/>
                </a:cubicBezTo>
                <a:cubicBezTo>
                  <a:pt x="58" y="87"/>
                  <a:pt x="58" y="87"/>
                  <a:pt x="58" y="87"/>
                </a:cubicBezTo>
                <a:cubicBezTo>
                  <a:pt x="57" y="85"/>
                  <a:pt x="57" y="85"/>
                  <a:pt x="57" y="85"/>
                </a:cubicBezTo>
                <a:cubicBezTo>
                  <a:pt x="26" y="85"/>
                  <a:pt x="26" y="85"/>
                  <a:pt x="26" y="85"/>
                </a:cubicBezTo>
                <a:cubicBezTo>
                  <a:pt x="25" y="86"/>
                  <a:pt x="25" y="86"/>
                  <a:pt x="25" y="86"/>
                </a:cubicBezTo>
                <a:cubicBezTo>
                  <a:pt x="27" y="89"/>
                  <a:pt x="27" y="89"/>
                  <a:pt x="27" y="89"/>
                </a:cubicBezTo>
                <a:cubicBezTo>
                  <a:pt x="28" y="90"/>
                  <a:pt x="28" y="90"/>
                  <a:pt x="28" y="90"/>
                </a:cubicBezTo>
                <a:cubicBezTo>
                  <a:pt x="27" y="92"/>
                  <a:pt x="27" y="92"/>
                  <a:pt x="27" y="92"/>
                </a:cubicBezTo>
                <a:cubicBezTo>
                  <a:pt x="24" y="93"/>
                  <a:pt x="24" y="93"/>
                  <a:pt x="24" y="93"/>
                </a:cubicBezTo>
                <a:cubicBezTo>
                  <a:pt x="27" y="97"/>
                  <a:pt x="27" y="97"/>
                  <a:pt x="27" y="97"/>
                </a:cubicBezTo>
                <a:cubicBezTo>
                  <a:pt x="28" y="98"/>
                  <a:pt x="28" y="98"/>
                  <a:pt x="28" y="98"/>
                </a:cubicBezTo>
                <a:cubicBezTo>
                  <a:pt x="27" y="99"/>
                  <a:pt x="27" y="99"/>
                  <a:pt x="27" y="99"/>
                </a:cubicBezTo>
                <a:cubicBezTo>
                  <a:pt x="25" y="102"/>
                  <a:pt x="25" y="102"/>
                  <a:pt x="25" y="102"/>
                </a:cubicBezTo>
                <a:cubicBezTo>
                  <a:pt x="27" y="105"/>
                  <a:pt x="27" y="105"/>
                  <a:pt x="27" y="105"/>
                </a:cubicBezTo>
                <a:cubicBezTo>
                  <a:pt x="31" y="107"/>
                  <a:pt x="36" y="109"/>
                  <a:pt x="41" y="108"/>
                </a:cubicBezTo>
                <a:cubicBezTo>
                  <a:pt x="46" y="108"/>
                  <a:pt x="51" y="107"/>
                  <a:pt x="56" y="105"/>
                </a:cubicBezTo>
                <a:cubicBezTo>
                  <a:pt x="57" y="102"/>
                  <a:pt x="57" y="102"/>
                  <a:pt x="57" y="102"/>
                </a:cubicBezTo>
                <a:cubicBezTo>
                  <a:pt x="56" y="100"/>
                  <a:pt x="56" y="100"/>
                  <a:pt x="56" y="100"/>
                </a:cubicBezTo>
                <a:cubicBezTo>
                  <a:pt x="52" y="101"/>
                  <a:pt x="49" y="101"/>
                  <a:pt x="45" y="101"/>
                </a:cubicBezTo>
                <a:cubicBezTo>
                  <a:pt x="40" y="102"/>
                  <a:pt x="36" y="101"/>
                  <a:pt x="32" y="101"/>
                </a:cubicBezTo>
                <a:cubicBezTo>
                  <a:pt x="32" y="98"/>
                  <a:pt x="32" y="98"/>
                  <a:pt x="32" y="98"/>
                </a:cubicBezTo>
                <a:close/>
                <a:moveTo>
                  <a:pt x="50" y="111"/>
                </a:moveTo>
                <a:cubicBezTo>
                  <a:pt x="49" y="115"/>
                  <a:pt x="45" y="117"/>
                  <a:pt x="41" y="117"/>
                </a:cubicBezTo>
                <a:cubicBezTo>
                  <a:pt x="37" y="117"/>
                  <a:pt x="33" y="115"/>
                  <a:pt x="32" y="111"/>
                </a:cubicBezTo>
                <a:cubicBezTo>
                  <a:pt x="30" y="111"/>
                  <a:pt x="27" y="110"/>
                  <a:pt x="25" y="108"/>
                </a:cubicBezTo>
                <a:cubicBezTo>
                  <a:pt x="24" y="108"/>
                  <a:pt x="24" y="108"/>
                  <a:pt x="24" y="108"/>
                </a:cubicBezTo>
                <a:cubicBezTo>
                  <a:pt x="24" y="108"/>
                  <a:pt x="24" y="108"/>
                  <a:pt x="24" y="108"/>
                </a:cubicBezTo>
                <a:cubicBezTo>
                  <a:pt x="21" y="103"/>
                  <a:pt x="21" y="103"/>
                  <a:pt x="21" y="103"/>
                </a:cubicBezTo>
                <a:cubicBezTo>
                  <a:pt x="20" y="102"/>
                  <a:pt x="20" y="102"/>
                  <a:pt x="20" y="102"/>
                </a:cubicBezTo>
                <a:cubicBezTo>
                  <a:pt x="21" y="101"/>
                  <a:pt x="21" y="101"/>
                  <a:pt x="21" y="101"/>
                </a:cubicBezTo>
                <a:cubicBezTo>
                  <a:pt x="23" y="98"/>
                  <a:pt x="23" y="98"/>
                  <a:pt x="23" y="98"/>
                </a:cubicBezTo>
                <a:cubicBezTo>
                  <a:pt x="20" y="94"/>
                  <a:pt x="20" y="94"/>
                  <a:pt x="20" y="94"/>
                </a:cubicBezTo>
                <a:cubicBezTo>
                  <a:pt x="19" y="92"/>
                  <a:pt x="19" y="92"/>
                  <a:pt x="19" y="92"/>
                </a:cubicBezTo>
                <a:cubicBezTo>
                  <a:pt x="21" y="91"/>
                  <a:pt x="21" y="91"/>
                  <a:pt x="21" y="91"/>
                </a:cubicBezTo>
                <a:cubicBezTo>
                  <a:pt x="23" y="90"/>
                  <a:pt x="23" y="90"/>
                  <a:pt x="23" y="90"/>
                </a:cubicBezTo>
                <a:cubicBezTo>
                  <a:pt x="21" y="86"/>
                  <a:pt x="21" y="86"/>
                  <a:pt x="21" y="86"/>
                </a:cubicBezTo>
                <a:cubicBezTo>
                  <a:pt x="20" y="85"/>
                  <a:pt x="20" y="85"/>
                  <a:pt x="20" y="85"/>
                </a:cubicBezTo>
                <a:cubicBezTo>
                  <a:pt x="21" y="84"/>
                  <a:pt x="21" y="84"/>
                  <a:pt x="21" y="84"/>
                </a:cubicBezTo>
                <a:cubicBezTo>
                  <a:pt x="23" y="83"/>
                  <a:pt x="23" y="83"/>
                  <a:pt x="23" y="83"/>
                </a:cubicBezTo>
                <a:cubicBezTo>
                  <a:pt x="23" y="80"/>
                  <a:pt x="23" y="80"/>
                  <a:pt x="23" y="80"/>
                </a:cubicBezTo>
                <a:cubicBezTo>
                  <a:pt x="21" y="73"/>
                  <a:pt x="17" y="67"/>
                  <a:pt x="14" y="61"/>
                </a:cubicBezTo>
                <a:cubicBezTo>
                  <a:pt x="7" y="50"/>
                  <a:pt x="0" y="40"/>
                  <a:pt x="4" y="23"/>
                </a:cubicBezTo>
                <a:cubicBezTo>
                  <a:pt x="7" y="15"/>
                  <a:pt x="12" y="9"/>
                  <a:pt x="20" y="5"/>
                </a:cubicBezTo>
                <a:cubicBezTo>
                  <a:pt x="26" y="2"/>
                  <a:pt x="34" y="0"/>
                  <a:pt x="41" y="0"/>
                </a:cubicBezTo>
                <a:cubicBezTo>
                  <a:pt x="49" y="0"/>
                  <a:pt x="57" y="2"/>
                  <a:pt x="63" y="5"/>
                </a:cubicBezTo>
                <a:cubicBezTo>
                  <a:pt x="71" y="9"/>
                  <a:pt x="76" y="15"/>
                  <a:pt x="79" y="23"/>
                </a:cubicBezTo>
                <a:cubicBezTo>
                  <a:pt x="83" y="40"/>
                  <a:pt x="76" y="50"/>
                  <a:pt x="69" y="61"/>
                </a:cubicBezTo>
                <a:cubicBezTo>
                  <a:pt x="66" y="67"/>
                  <a:pt x="62" y="73"/>
                  <a:pt x="60" y="80"/>
                </a:cubicBezTo>
                <a:cubicBezTo>
                  <a:pt x="60" y="83"/>
                  <a:pt x="60" y="83"/>
                  <a:pt x="60" y="83"/>
                </a:cubicBezTo>
                <a:cubicBezTo>
                  <a:pt x="62" y="86"/>
                  <a:pt x="62" y="86"/>
                  <a:pt x="62" y="86"/>
                </a:cubicBezTo>
                <a:cubicBezTo>
                  <a:pt x="62" y="87"/>
                  <a:pt x="62" y="87"/>
                  <a:pt x="62" y="87"/>
                </a:cubicBezTo>
                <a:cubicBezTo>
                  <a:pt x="62" y="88"/>
                  <a:pt x="62" y="88"/>
                  <a:pt x="62" y="88"/>
                </a:cubicBezTo>
                <a:cubicBezTo>
                  <a:pt x="60" y="91"/>
                  <a:pt x="60" y="91"/>
                  <a:pt x="60" y="91"/>
                </a:cubicBezTo>
                <a:cubicBezTo>
                  <a:pt x="62" y="93"/>
                  <a:pt x="62" y="93"/>
                  <a:pt x="62" y="93"/>
                </a:cubicBezTo>
                <a:cubicBezTo>
                  <a:pt x="63" y="94"/>
                  <a:pt x="63" y="94"/>
                  <a:pt x="63" y="94"/>
                </a:cubicBezTo>
                <a:cubicBezTo>
                  <a:pt x="62" y="95"/>
                  <a:pt x="62" y="95"/>
                  <a:pt x="62" y="95"/>
                </a:cubicBezTo>
                <a:cubicBezTo>
                  <a:pt x="60" y="99"/>
                  <a:pt x="60" y="99"/>
                  <a:pt x="60" y="99"/>
                </a:cubicBezTo>
                <a:cubicBezTo>
                  <a:pt x="61" y="101"/>
                  <a:pt x="61" y="101"/>
                  <a:pt x="61" y="101"/>
                </a:cubicBezTo>
                <a:cubicBezTo>
                  <a:pt x="62" y="102"/>
                  <a:pt x="62" y="102"/>
                  <a:pt x="62" y="102"/>
                </a:cubicBezTo>
                <a:cubicBezTo>
                  <a:pt x="61" y="103"/>
                  <a:pt x="61" y="103"/>
                  <a:pt x="61" y="103"/>
                </a:cubicBezTo>
                <a:cubicBezTo>
                  <a:pt x="59" y="108"/>
                  <a:pt x="59" y="108"/>
                  <a:pt x="59" y="108"/>
                </a:cubicBezTo>
                <a:cubicBezTo>
                  <a:pt x="59" y="108"/>
                  <a:pt x="59" y="108"/>
                  <a:pt x="59" y="108"/>
                </a:cubicBezTo>
                <a:cubicBezTo>
                  <a:pt x="58" y="108"/>
                  <a:pt x="58" y="108"/>
                  <a:pt x="58" y="108"/>
                </a:cubicBezTo>
                <a:cubicBezTo>
                  <a:pt x="56" y="110"/>
                  <a:pt x="53" y="111"/>
                  <a:pt x="50" y="111"/>
                </a:cubicBezTo>
                <a:close/>
                <a:moveTo>
                  <a:pt x="34" y="75"/>
                </a:moveTo>
                <a:cubicBezTo>
                  <a:pt x="34" y="69"/>
                  <a:pt x="34" y="69"/>
                  <a:pt x="34" y="69"/>
                </a:cubicBezTo>
                <a:cubicBezTo>
                  <a:pt x="34" y="68"/>
                  <a:pt x="35" y="67"/>
                  <a:pt x="35" y="67"/>
                </a:cubicBezTo>
                <a:cubicBezTo>
                  <a:pt x="36" y="66"/>
                  <a:pt x="36" y="66"/>
                  <a:pt x="37" y="66"/>
                </a:cubicBezTo>
                <a:cubicBezTo>
                  <a:pt x="37" y="75"/>
                  <a:pt x="37" y="75"/>
                  <a:pt x="37" y="75"/>
                </a:cubicBezTo>
                <a:cubicBezTo>
                  <a:pt x="34" y="75"/>
                  <a:pt x="34" y="75"/>
                  <a:pt x="34" y="75"/>
                </a:cubicBezTo>
                <a:close/>
                <a:moveTo>
                  <a:pt x="38" y="75"/>
                </a:moveTo>
                <a:cubicBezTo>
                  <a:pt x="38" y="65"/>
                  <a:pt x="38" y="65"/>
                  <a:pt x="38" y="65"/>
                </a:cubicBezTo>
                <a:cubicBezTo>
                  <a:pt x="39" y="65"/>
                  <a:pt x="39" y="65"/>
                  <a:pt x="39" y="65"/>
                </a:cubicBezTo>
                <a:cubicBezTo>
                  <a:pt x="40" y="65"/>
                  <a:pt x="40" y="65"/>
                  <a:pt x="40" y="65"/>
                </a:cubicBezTo>
                <a:cubicBezTo>
                  <a:pt x="40" y="64"/>
                  <a:pt x="40" y="64"/>
                  <a:pt x="40" y="64"/>
                </a:cubicBezTo>
                <a:cubicBezTo>
                  <a:pt x="40" y="52"/>
                  <a:pt x="40" y="52"/>
                  <a:pt x="40" y="52"/>
                </a:cubicBezTo>
                <a:cubicBezTo>
                  <a:pt x="40" y="50"/>
                  <a:pt x="40" y="50"/>
                  <a:pt x="40" y="50"/>
                </a:cubicBezTo>
                <a:cubicBezTo>
                  <a:pt x="39" y="50"/>
                  <a:pt x="39" y="50"/>
                  <a:pt x="39" y="50"/>
                </a:cubicBezTo>
                <a:cubicBezTo>
                  <a:pt x="38" y="50"/>
                  <a:pt x="38" y="50"/>
                  <a:pt x="38" y="50"/>
                </a:cubicBezTo>
                <a:cubicBezTo>
                  <a:pt x="38" y="49"/>
                  <a:pt x="38" y="49"/>
                  <a:pt x="38" y="49"/>
                </a:cubicBezTo>
                <a:cubicBezTo>
                  <a:pt x="46" y="49"/>
                  <a:pt x="46" y="49"/>
                  <a:pt x="46" y="49"/>
                </a:cubicBezTo>
                <a:cubicBezTo>
                  <a:pt x="46" y="50"/>
                  <a:pt x="46" y="50"/>
                  <a:pt x="46" y="50"/>
                </a:cubicBezTo>
                <a:cubicBezTo>
                  <a:pt x="46" y="50"/>
                  <a:pt x="46" y="50"/>
                  <a:pt x="46" y="50"/>
                </a:cubicBezTo>
                <a:cubicBezTo>
                  <a:pt x="44" y="50"/>
                  <a:pt x="44" y="50"/>
                  <a:pt x="44" y="50"/>
                </a:cubicBezTo>
                <a:cubicBezTo>
                  <a:pt x="44" y="52"/>
                  <a:pt x="44" y="52"/>
                  <a:pt x="44" y="52"/>
                </a:cubicBezTo>
                <a:cubicBezTo>
                  <a:pt x="44" y="64"/>
                  <a:pt x="44" y="64"/>
                  <a:pt x="44" y="64"/>
                </a:cubicBezTo>
                <a:cubicBezTo>
                  <a:pt x="44" y="65"/>
                  <a:pt x="44" y="65"/>
                  <a:pt x="44" y="65"/>
                </a:cubicBezTo>
                <a:cubicBezTo>
                  <a:pt x="46" y="65"/>
                  <a:pt x="46" y="65"/>
                  <a:pt x="46" y="65"/>
                </a:cubicBezTo>
                <a:cubicBezTo>
                  <a:pt x="46" y="65"/>
                  <a:pt x="46" y="65"/>
                  <a:pt x="46" y="65"/>
                </a:cubicBezTo>
                <a:cubicBezTo>
                  <a:pt x="46" y="75"/>
                  <a:pt x="46" y="75"/>
                  <a:pt x="46"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38" y="75"/>
                  <a:pt x="38" y="75"/>
                  <a:pt x="38" y="75"/>
                </a:cubicBezTo>
                <a:close/>
                <a:moveTo>
                  <a:pt x="47" y="75"/>
                </a:moveTo>
                <a:cubicBezTo>
                  <a:pt x="47" y="66"/>
                  <a:pt x="47" y="66"/>
                  <a:pt x="47" y="66"/>
                </a:cubicBezTo>
                <a:cubicBezTo>
                  <a:pt x="48" y="66"/>
                  <a:pt x="48" y="66"/>
                  <a:pt x="48" y="67"/>
                </a:cubicBezTo>
                <a:cubicBezTo>
                  <a:pt x="48" y="67"/>
                  <a:pt x="48" y="67"/>
                  <a:pt x="48" y="67"/>
                </a:cubicBezTo>
                <a:cubicBezTo>
                  <a:pt x="49" y="67"/>
                  <a:pt x="49" y="68"/>
                  <a:pt x="49" y="69"/>
                </a:cubicBezTo>
                <a:cubicBezTo>
                  <a:pt x="49" y="75"/>
                  <a:pt x="49" y="75"/>
                  <a:pt x="49" y="75"/>
                </a:cubicBezTo>
                <a:cubicBezTo>
                  <a:pt x="47" y="75"/>
                  <a:pt x="47" y="75"/>
                  <a:pt x="47" y="75"/>
                </a:cubicBezTo>
                <a:close/>
                <a:moveTo>
                  <a:pt x="37" y="60"/>
                </a:moveTo>
                <a:cubicBezTo>
                  <a:pt x="29" y="39"/>
                  <a:pt x="29" y="39"/>
                  <a:pt x="29" y="39"/>
                </a:cubicBezTo>
                <a:cubicBezTo>
                  <a:pt x="30" y="39"/>
                  <a:pt x="31" y="38"/>
                  <a:pt x="32" y="38"/>
                </a:cubicBezTo>
                <a:cubicBezTo>
                  <a:pt x="33" y="38"/>
                  <a:pt x="34" y="37"/>
                  <a:pt x="35" y="37"/>
                </a:cubicBezTo>
                <a:cubicBezTo>
                  <a:pt x="36" y="37"/>
                  <a:pt x="37" y="37"/>
                  <a:pt x="38" y="38"/>
                </a:cubicBezTo>
                <a:cubicBezTo>
                  <a:pt x="39" y="38"/>
                  <a:pt x="41" y="38"/>
                  <a:pt x="42" y="38"/>
                </a:cubicBezTo>
                <a:cubicBezTo>
                  <a:pt x="42" y="38"/>
                  <a:pt x="42" y="38"/>
                  <a:pt x="42" y="38"/>
                </a:cubicBezTo>
                <a:cubicBezTo>
                  <a:pt x="42" y="38"/>
                  <a:pt x="42" y="38"/>
                  <a:pt x="42" y="38"/>
                </a:cubicBezTo>
                <a:cubicBezTo>
                  <a:pt x="42" y="38"/>
                  <a:pt x="42" y="38"/>
                  <a:pt x="42" y="38"/>
                </a:cubicBezTo>
                <a:cubicBezTo>
                  <a:pt x="42" y="38"/>
                  <a:pt x="42" y="38"/>
                  <a:pt x="43" y="38"/>
                </a:cubicBezTo>
                <a:cubicBezTo>
                  <a:pt x="43" y="38"/>
                  <a:pt x="43" y="38"/>
                  <a:pt x="43" y="38"/>
                </a:cubicBezTo>
                <a:cubicBezTo>
                  <a:pt x="43" y="38"/>
                  <a:pt x="43" y="38"/>
                  <a:pt x="43" y="38"/>
                </a:cubicBezTo>
                <a:cubicBezTo>
                  <a:pt x="44" y="38"/>
                  <a:pt x="45" y="38"/>
                  <a:pt x="46" y="38"/>
                </a:cubicBezTo>
                <a:cubicBezTo>
                  <a:pt x="47" y="37"/>
                  <a:pt x="48" y="37"/>
                  <a:pt x="49" y="37"/>
                </a:cubicBezTo>
                <a:cubicBezTo>
                  <a:pt x="50" y="37"/>
                  <a:pt x="51" y="38"/>
                  <a:pt x="52" y="38"/>
                </a:cubicBezTo>
                <a:cubicBezTo>
                  <a:pt x="53" y="38"/>
                  <a:pt x="54" y="39"/>
                  <a:pt x="55" y="39"/>
                </a:cubicBezTo>
                <a:cubicBezTo>
                  <a:pt x="47" y="60"/>
                  <a:pt x="47" y="60"/>
                  <a:pt x="47" y="60"/>
                </a:cubicBezTo>
                <a:cubicBezTo>
                  <a:pt x="47" y="53"/>
                  <a:pt x="47" y="53"/>
                  <a:pt x="47" y="53"/>
                </a:cubicBezTo>
                <a:cubicBezTo>
                  <a:pt x="48" y="53"/>
                  <a:pt x="48" y="53"/>
                  <a:pt x="48" y="53"/>
                </a:cubicBezTo>
                <a:cubicBezTo>
                  <a:pt x="49" y="53"/>
                  <a:pt x="49" y="53"/>
                  <a:pt x="49" y="53"/>
                </a:cubicBezTo>
                <a:cubicBezTo>
                  <a:pt x="49" y="52"/>
                  <a:pt x="49" y="52"/>
                  <a:pt x="49" y="52"/>
                </a:cubicBezTo>
                <a:cubicBezTo>
                  <a:pt x="49" y="48"/>
                  <a:pt x="49" y="48"/>
                  <a:pt x="49" y="48"/>
                </a:cubicBezTo>
                <a:cubicBezTo>
                  <a:pt x="49" y="46"/>
                  <a:pt x="49" y="46"/>
                  <a:pt x="49" y="46"/>
                </a:cubicBezTo>
                <a:cubicBezTo>
                  <a:pt x="48" y="46"/>
                  <a:pt x="48" y="46"/>
                  <a:pt x="48" y="46"/>
                </a:cubicBezTo>
                <a:cubicBezTo>
                  <a:pt x="36" y="46"/>
                  <a:pt x="36" y="46"/>
                  <a:pt x="36" y="46"/>
                </a:cubicBezTo>
                <a:cubicBezTo>
                  <a:pt x="35" y="46"/>
                  <a:pt x="35" y="46"/>
                  <a:pt x="35" y="46"/>
                </a:cubicBezTo>
                <a:cubicBezTo>
                  <a:pt x="35" y="48"/>
                  <a:pt x="35" y="48"/>
                  <a:pt x="35" y="48"/>
                </a:cubicBezTo>
                <a:cubicBezTo>
                  <a:pt x="35" y="52"/>
                  <a:pt x="35" y="52"/>
                  <a:pt x="35" y="52"/>
                </a:cubicBezTo>
                <a:cubicBezTo>
                  <a:pt x="35" y="53"/>
                  <a:pt x="35" y="53"/>
                  <a:pt x="35" y="53"/>
                </a:cubicBezTo>
                <a:cubicBezTo>
                  <a:pt x="36" y="53"/>
                  <a:pt x="36" y="53"/>
                  <a:pt x="36" y="53"/>
                </a:cubicBezTo>
                <a:cubicBezTo>
                  <a:pt x="37" y="53"/>
                  <a:pt x="37" y="53"/>
                  <a:pt x="37" y="53"/>
                </a:cubicBezTo>
                <a:lnTo>
                  <a:pt x="37" y="60"/>
                </a:lnTo>
                <a:close/>
              </a:path>
            </a:pathLst>
          </a:custGeom>
          <a:solidFill>
            <a:srgbClr val="0070C0"/>
          </a:solidFill>
          <a:ln>
            <a:noFill/>
          </a:ln>
        </p:spPr>
        <p:txBody>
          <a:bodyPr vert="horz" wrap="square" lIns="91440" tIns="45720" rIns="91440" bIns="45720" numCol="1" anchor="t" anchorCtr="0" compatLnSpc="1"/>
          <a:lstStyle/>
          <a:p>
            <a:endParaRPr lang="zh-CN" altLang="en-US"/>
          </a:p>
        </p:txBody>
      </p:sp>
      <p:sp>
        <p:nvSpPr>
          <p:cNvPr id="92" name="文本框 91"/>
          <p:cNvSpPr txBox="1"/>
          <p:nvPr/>
        </p:nvSpPr>
        <p:spPr>
          <a:xfrm>
            <a:off x="695325" y="1715590"/>
            <a:ext cx="3944494" cy="783590"/>
          </a:xfrm>
          <a:prstGeom prst="rect">
            <a:avLst/>
          </a:prstGeom>
          <a:noFill/>
        </p:spPr>
        <p:txBody>
          <a:bodyPr wrap="square" rtlCol="0">
            <a:spAutoFit/>
          </a:bodyPr>
          <a:lstStyle/>
          <a:p>
            <a:pPr indent="457200">
              <a:lnSpc>
                <a:spcPct val="125000"/>
              </a:lnSpc>
            </a:pPr>
            <a:r>
              <a:rPr lang="zh-CN" altLang="en-US" dirty="0" smtClean="0">
                <a:latin typeface="微软雅黑" panose="020B0503020204020204" pitchFamily="34" charset="-122"/>
                <a:ea typeface="微软雅黑" panose="020B0503020204020204" pitchFamily="34" charset="-122"/>
              </a:rPr>
              <a:t>对实际问题需求进行了分析，了解项目实际要求，制定了分类器方案。</a:t>
            </a:r>
            <a:endParaRPr lang="zh-CN" altLang="en-US" dirty="0">
              <a:latin typeface="微软雅黑" panose="020B0503020204020204" pitchFamily="34" charset="-122"/>
              <a:ea typeface="微软雅黑" panose="020B0503020204020204" pitchFamily="34" charset="-122"/>
            </a:endParaRPr>
          </a:p>
        </p:txBody>
      </p:sp>
      <p:cxnSp>
        <p:nvCxnSpPr>
          <p:cNvPr id="93" name="直接连接符 92"/>
          <p:cNvCxnSpPr/>
          <p:nvPr/>
        </p:nvCxnSpPr>
        <p:spPr>
          <a:xfrm>
            <a:off x="7532321" y="1694059"/>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04952" y="1278486"/>
            <a:ext cx="2999232" cy="39878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优选</a:t>
            </a:r>
            <a:r>
              <a:rPr lang="en-US" altLang="zh-CN" sz="2000" b="1" dirty="0">
                <a:solidFill>
                  <a:schemeClr val="accent1"/>
                </a:solidFill>
                <a:latin typeface="微软雅黑" panose="020B0503020204020204" pitchFamily="34" charset="-122"/>
                <a:ea typeface="微软雅黑" panose="020B0503020204020204" pitchFamily="34" charset="-122"/>
              </a:rPr>
              <a:t>CNN</a:t>
            </a:r>
            <a:r>
              <a:rPr lang="zh-CN" altLang="en-US" sz="2000" b="1" dirty="0">
                <a:solidFill>
                  <a:schemeClr val="accent1"/>
                </a:solidFill>
                <a:latin typeface="微软雅黑" panose="020B0503020204020204" pitchFamily="34" charset="-122"/>
                <a:ea typeface="微软雅黑" panose="020B0503020204020204" pitchFamily="34" charset="-122"/>
              </a:rPr>
              <a:t>分类器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7532321" y="1704787"/>
            <a:ext cx="3944494" cy="1129665"/>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dirty="0" smtClean="0"/>
              <a:t>考量了目前几种基础的分类算法，选择了分类识别精度较高的</a:t>
            </a:r>
            <a:r>
              <a:rPr lang="en-US" altLang="zh-CN" dirty="0" smtClean="0"/>
              <a:t>CNN</a:t>
            </a:r>
            <a:r>
              <a:rPr lang="zh-CN" altLang="en-US" dirty="0" smtClean="0"/>
              <a:t>分类器作为主旋律。</a:t>
            </a:r>
            <a:endParaRPr lang="zh-CN" altLang="en-US" dirty="0" smtClean="0"/>
          </a:p>
        </p:txBody>
      </p:sp>
      <p:sp>
        <p:nvSpPr>
          <p:cNvPr id="96" name="Freeform 9"/>
          <p:cNvSpPr>
            <a:spLocks noEditPoints="1"/>
          </p:cNvSpPr>
          <p:nvPr/>
        </p:nvSpPr>
        <p:spPr bwMode="auto">
          <a:xfrm>
            <a:off x="7554538" y="1239050"/>
            <a:ext cx="378200" cy="379634"/>
          </a:xfrm>
          <a:custGeom>
            <a:avLst/>
            <a:gdLst>
              <a:gd name="T0" fmla="*/ 17 w 109"/>
              <a:gd name="T1" fmla="*/ 0 h 109"/>
              <a:gd name="T2" fmla="*/ 93 w 109"/>
              <a:gd name="T3" fmla="*/ 0 h 109"/>
              <a:gd name="T4" fmla="*/ 109 w 109"/>
              <a:gd name="T5" fmla="*/ 17 h 109"/>
              <a:gd name="T6" fmla="*/ 109 w 109"/>
              <a:gd name="T7" fmla="*/ 93 h 109"/>
              <a:gd name="T8" fmla="*/ 93 w 109"/>
              <a:gd name="T9" fmla="*/ 109 h 109"/>
              <a:gd name="T10" fmla="*/ 17 w 109"/>
              <a:gd name="T11" fmla="*/ 109 h 109"/>
              <a:gd name="T12" fmla="*/ 0 w 109"/>
              <a:gd name="T13" fmla="*/ 93 h 109"/>
              <a:gd name="T14" fmla="*/ 0 w 109"/>
              <a:gd name="T15" fmla="*/ 17 h 109"/>
              <a:gd name="T16" fmla="*/ 17 w 109"/>
              <a:gd name="T17" fmla="*/ 0 h 109"/>
              <a:gd name="T18" fmla="*/ 33 w 109"/>
              <a:gd name="T19" fmla="*/ 69 h 109"/>
              <a:gd name="T20" fmla="*/ 22 w 109"/>
              <a:gd name="T21" fmla="*/ 80 h 109"/>
              <a:gd name="T22" fmla="*/ 33 w 109"/>
              <a:gd name="T23" fmla="*/ 90 h 109"/>
              <a:gd name="T24" fmla="*/ 43 w 109"/>
              <a:gd name="T25" fmla="*/ 80 h 109"/>
              <a:gd name="T26" fmla="*/ 33 w 109"/>
              <a:gd name="T27" fmla="*/ 69 h 109"/>
              <a:gd name="T28" fmla="*/ 27 w 109"/>
              <a:gd name="T29" fmla="*/ 19 h 109"/>
              <a:gd name="T30" fmla="*/ 27 w 109"/>
              <a:gd name="T31" fmla="*/ 30 h 109"/>
              <a:gd name="T32" fmla="*/ 33 w 109"/>
              <a:gd name="T33" fmla="*/ 30 h 109"/>
              <a:gd name="T34" fmla="*/ 64 w 109"/>
              <a:gd name="T35" fmla="*/ 43 h 109"/>
              <a:gd name="T36" fmla="*/ 80 w 109"/>
              <a:gd name="T37" fmla="*/ 77 h 109"/>
              <a:gd name="T38" fmla="*/ 81 w 109"/>
              <a:gd name="T39" fmla="*/ 86 h 109"/>
              <a:gd name="T40" fmla="*/ 92 w 109"/>
              <a:gd name="T41" fmla="*/ 86 h 109"/>
              <a:gd name="T42" fmla="*/ 92 w 109"/>
              <a:gd name="T43" fmla="*/ 76 h 109"/>
              <a:gd name="T44" fmla="*/ 72 w 109"/>
              <a:gd name="T45" fmla="*/ 35 h 109"/>
              <a:gd name="T46" fmla="*/ 34 w 109"/>
              <a:gd name="T47" fmla="*/ 18 h 109"/>
              <a:gd name="T48" fmla="*/ 27 w 109"/>
              <a:gd name="T49" fmla="*/ 19 h 109"/>
              <a:gd name="T50" fmla="*/ 27 w 109"/>
              <a:gd name="T51" fmla="*/ 42 h 109"/>
              <a:gd name="T52" fmla="*/ 27 w 109"/>
              <a:gd name="T53" fmla="*/ 54 h 109"/>
              <a:gd name="T54" fmla="*/ 32 w 109"/>
              <a:gd name="T55" fmla="*/ 54 h 109"/>
              <a:gd name="T56" fmla="*/ 50 w 109"/>
              <a:gd name="T57" fmla="*/ 62 h 109"/>
              <a:gd name="T58" fmla="*/ 57 w 109"/>
              <a:gd name="T59" fmla="*/ 80 h 109"/>
              <a:gd name="T60" fmla="*/ 57 w 109"/>
              <a:gd name="T61" fmla="*/ 86 h 109"/>
              <a:gd name="T62" fmla="*/ 68 w 109"/>
              <a:gd name="T63" fmla="*/ 86 h 109"/>
              <a:gd name="T64" fmla="*/ 68 w 109"/>
              <a:gd name="T65" fmla="*/ 80 h 109"/>
              <a:gd name="T66" fmla="*/ 59 w 109"/>
              <a:gd name="T67" fmla="*/ 55 h 109"/>
              <a:gd name="T68" fmla="*/ 33 w 109"/>
              <a:gd name="T69" fmla="*/ 43 h 109"/>
              <a:gd name="T70" fmla="*/ 27 w 109"/>
              <a:gd name="T71"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09">
                <a:moveTo>
                  <a:pt x="17" y="0"/>
                </a:moveTo>
                <a:cubicBezTo>
                  <a:pt x="93" y="0"/>
                  <a:pt x="93" y="0"/>
                  <a:pt x="93" y="0"/>
                </a:cubicBezTo>
                <a:cubicBezTo>
                  <a:pt x="102" y="0"/>
                  <a:pt x="109" y="8"/>
                  <a:pt x="109" y="17"/>
                </a:cubicBezTo>
                <a:cubicBezTo>
                  <a:pt x="109" y="93"/>
                  <a:pt x="109" y="93"/>
                  <a:pt x="109" y="93"/>
                </a:cubicBezTo>
                <a:cubicBezTo>
                  <a:pt x="109" y="102"/>
                  <a:pt x="102" y="109"/>
                  <a:pt x="93" y="109"/>
                </a:cubicBezTo>
                <a:cubicBezTo>
                  <a:pt x="17" y="109"/>
                  <a:pt x="17" y="109"/>
                  <a:pt x="17" y="109"/>
                </a:cubicBezTo>
                <a:cubicBezTo>
                  <a:pt x="8" y="109"/>
                  <a:pt x="0" y="102"/>
                  <a:pt x="0" y="93"/>
                </a:cubicBezTo>
                <a:cubicBezTo>
                  <a:pt x="0" y="17"/>
                  <a:pt x="0" y="17"/>
                  <a:pt x="0" y="17"/>
                </a:cubicBezTo>
                <a:cubicBezTo>
                  <a:pt x="0" y="8"/>
                  <a:pt x="8" y="0"/>
                  <a:pt x="17" y="0"/>
                </a:cubicBezTo>
                <a:close/>
                <a:moveTo>
                  <a:pt x="33" y="69"/>
                </a:moveTo>
                <a:cubicBezTo>
                  <a:pt x="27" y="69"/>
                  <a:pt x="22" y="74"/>
                  <a:pt x="22" y="80"/>
                </a:cubicBezTo>
                <a:cubicBezTo>
                  <a:pt x="22" y="85"/>
                  <a:pt x="27" y="90"/>
                  <a:pt x="33" y="90"/>
                </a:cubicBezTo>
                <a:cubicBezTo>
                  <a:pt x="39" y="90"/>
                  <a:pt x="43" y="85"/>
                  <a:pt x="43" y="80"/>
                </a:cubicBezTo>
                <a:cubicBezTo>
                  <a:pt x="43" y="74"/>
                  <a:pt x="39" y="69"/>
                  <a:pt x="33" y="69"/>
                </a:cubicBezTo>
                <a:close/>
                <a:moveTo>
                  <a:pt x="27" y="19"/>
                </a:moveTo>
                <a:cubicBezTo>
                  <a:pt x="27" y="30"/>
                  <a:pt x="27" y="30"/>
                  <a:pt x="27" y="30"/>
                </a:cubicBezTo>
                <a:cubicBezTo>
                  <a:pt x="29" y="30"/>
                  <a:pt x="31" y="30"/>
                  <a:pt x="33" y="30"/>
                </a:cubicBezTo>
                <a:cubicBezTo>
                  <a:pt x="45" y="30"/>
                  <a:pt x="56" y="35"/>
                  <a:pt x="64" y="43"/>
                </a:cubicBezTo>
                <a:cubicBezTo>
                  <a:pt x="73" y="51"/>
                  <a:pt x="79" y="62"/>
                  <a:pt x="80" y="77"/>
                </a:cubicBezTo>
                <a:cubicBezTo>
                  <a:pt x="81" y="80"/>
                  <a:pt x="81" y="83"/>
                  <a:pt x="81" y="86"/>
                </a:cubicBezTo>
                <a:cubicBezTo>
                  <a:pt x="92" y="86"/>
                  <a:pt x="92" y="86"/>
                  <a:pt x="92" y="86"/>
                </a:cubicBezTo>
                <a:cubicBezTo>
                  <a:pt x="92" y="83"/>
                  <a:pt x="92" y="79"/>
                  <a:pt x="92" y="76"/>
                </a:cubicBezTo>
                <a:cubicBezTo>
                  <a:pt x="90" y="58"/>
                  <a:pt x="83" y="44"/>
                  <a:pt x="72" y="35"/>
                </a:cubicBezTo>
                <a:cubicBezTo>
                  <a:pt x="62" y="25"/>
                  <a:pt x="48" y="19"/>
                  <a:pt x="34" y="18"/>
                </a:cubicBezTo>
                <a:cubicBezTo>
                  <a:pt x="32" y="18"/>
                  <a:pt x="29" y="18"/>
                  <a:pt x="27" y="19"/>
                </a:cubicBezTo>
                <a:close/>
                <a:moveTo>
                  <a:pt x="27" y="42"/>
                </a:moveTo>
                <a:cubicBezTo>
                  <a:pt x="27" y="54"/>
                  <a:pt x="27" y="54"/>
                  <a:pt x="27" y="54"/>
                </a:cubicBezTo>
                <a:cubicBezTo>
                  <a:pt x="29" y="54"/>
                  <a:pt x="30" y="54"/>
                  <a:pt x="32" y="54"/>
                </a:cubicBezTo>
                <a:cubicBezTo>
                  <a:pt x="40" y="55"/>
                  <a:pt x="46" y="58"/>
                  <a:pt x="50" y="62"/>
                </a:cubicBezTo>
                <a:cubicBezTo>
                  <a:pt x="54" y="67"/>
                  <a:pt x="57" y="73"/>
                  <a:pt x="57" y="80"/>
                </a:cubicBezTo>
                <a:cubicBezTo>
                  <a:pt x="57" y="82"/>
                  <a:pt x="57" y="84"/>
                  <a:pt x="57" y="86"/>
                </a:cubicBezTo>
                <a:cubicBezTo>
                  <a:pt x="68" y="86"/>
                  <a:pt x="68" y="86"/>
                  <a:pt x="68" y="86"/>
                </a:cubicBezTo>
                <a:cubicBezTo>
                  <a:pt x="69" y="84"/>
                  <a:pt x="69" y="82"/>
                  <a:pt x="68" y="80"/>
                </a:cubicBezTo>
                <a:cubicBezTo>
                  <a:pt x="68" y="70"/>
                  <a:pt x="65" y="62"/>
                  <a:pt x="59" y="55"/>
                </a:cubicBezTo>
                <a:cubicBezTo>
                  <a:pt x="53" y="48"/>
                  <a:pt x="45" y="44"/>
                  <a:pt x="33" y="43"/>
                </a:cubicBezTo>
                <a:cubicBezTo>
                  <a:pt x="31" y="42"/>
                  <a:pt x="29" y="42"/>
                  <a:pt x="27" y="42"/>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cxnSp>
        <p:nvCxnSpPr>
          <p:cNvPr id="97" name="直接连接符 96"/>
          <p:cNvCxnSpPr/>
          <p:nvPr/>
        </p:nvCxnSpPr>
        <p:spPr>
          <a:xfrm>
            <a:off x="695325" y="5196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1167956" y="4780785"/>
            <a:ext cx="2999232" cy="398780"/>
          </a:xfrm>
          <a:prstGeom prst="rect">
            <a:avLst/>
          </a:prstGeom>
          <a:noFill/>
        </p:spPr>
        <p:txBody>
          <a:bodyPr wrap="square" rtlCol="0">
            <a:sp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KNN</a:t>
            </a:r>
            <a:r>
              <a:rPr lang="zh-CN" altLang="en-US" sz="2000" b="1" dirty="0">
                <a:solidFill>
                  <a:schemeClr val="accent1"/>
                </a:solidFill>
                <a:latin typeface="微软雅黑" panose="020B0503020204020204" pitchFamily="34" charset="-122"/>
                <a:ea typeface="微软雅黑" panose="020B0503020204020204" pitchFamily="34" charset="-122"/>
              </a:rPr>
              <a:t>分类器对比实验</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695325" y="5177645"/>
            <a:ext cx="3944494" cy="1129665"/>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altLang="en-US" dirty="0"/>
              <a:t>为了对比不同分类器在</a:t>
            </a:r>
            <a:r>
              <a:rPr lang="en-US" altLang="zh-CN" dirty="0"/>
              <a:t>“</a:t>
            </a:r>
            <a:r>
              <a:rPr lang="zh-CN" altLang="en-US" dirty="0"/>
              <a:t>飞行器图像分类</a:t>
            </a:r>
            <a:r>
              <a:rPr lang="en-US" altLang="zh-CN" dirty="0"/>
              <a:t>”</a:t>
            </a:r>
            <a:r>
              <a:rPr lang="zh-CN" altLang="en-US" dirty="0"/>
              <a:t>课题下的表现，我们还选择了</a:t>
            </a:r>
            <a:r>
              <a:rPr lang="en-US" altLang="zh-CN" dirty="0"/>
              <a:t>KNN</a:t>
            </a:r>
            <a:r>
              <a:rPr lang="zh-CN" altLang="en-US" dirty="0"/>
              <a:t>分类器作为对比组。</a:t>
            </a:r>
            <a:endParaRPr lang="zh-CN" altLang="en-US" dirty="0"/>
          </a:p>
        </p:txBody>
      </p:sp>
      <p:sp>
        <p:nvSpPr>
          <p:cNvPr id="100" name="Freeform 13"/>
          <p:cNvSpPr>
            <a:spLocks noEditPoints="1"/>
          </p:cNvSpPr>
          <p:nvPr/>
        </p:nvSpPr>
        <p:spPr bwMode="auto">
          <a:xfrm>
            <a:off x="741962" y="4726163"/>
            <a:ext cx="331506" cy="41187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0070C0"/>
          </a:solidFill>
          <a:ln>
            <a:noFill/>
          </a:ln>
        </p:spPr>
        <p:txBody>
          <a:bodyPr vert="horz" wrap="square" lIns="91440" tIns="45720" rIns="91440" bIns="45720" numCol="1" anchor="t" anchorCtr="0" compatLnSpc="1"/>
          <a:lstStyle/>
          <a:p>
            <a:endParaRPr lang="zh-CN" altLang="en-US"/>
          </a:p>
        </p:txBody>
      </p:sp>
      <p:cxnSp>
        <p:nvCxnSpPr>
          <p:cNvPr id="101" name="直接连接符 100"/>
          <p:cNvCxnSpPr/>
          <p:nvPr/>
        </p:nvCxnSpPr>
        <p:spPr>
          <a:xfrm>
            <a:off x="7532321" y="5196283"/>
            <a:ext cx="3767328"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04952" y="4780785"/>
            <a:ext cx="2999232" cy="398780"/>
          </a:xfrm>
          <a:prstGeom prst="rect">
            <a:avLst/>
          </a:prstGeom>
          <a:noFill/>
        </p:spPr>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不同的预处理方式</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7532321" y="5177645"/>
            <a:ext cx="3944494" cy="1129665"/>
          </a:xfrm>
          <a:prstGeom prst="rect">
            <a:avLst/>
          </a:prstGeom>
          <a:noFill/>
        </p:spPr>
        <p:txBody>
          <a:bodyPr wrap="square" rtlCol="0">
            <a:spAutoFit/>
          </a:bodyPr>
          <a:lstStyle>
            <a:defPPr>
              <a:defRPr lang="zh-CN"/>
            </a:defPPr>
            <a:lvl1pPr indent="457200">
              <a:lnSpc>
                <a:spcPct val="125000"/>
              </a:lnSpc>
              <a:defRPr>
                <a:latin typeface="微软雅黑" panose="020B0503020204020204" pitchFamily="34" charset="-122"/>
                <a:ea typeface="微软雅黑" panose="020B0503020204020204" pitchFamily="34" charset="-122"/>
              </a:defRPr>
            </a:lvl1pPr>
          </a:lstStyle>
          <a:p>
            <a:r>
              <a:rPr lang="zh-CN" dirty="0" smtClean="0"/>
              <a:t>由于分类器的特殊性，我们对数据进行预处理时使用了多种方式，对比实验寻找更优的算法。</a:t>
            </a:r>
            <a:endParaRPr lang="zh-CN" dirty="0"/>
          </a:p>
        </p:txBody>
      </p:sp>
      <p:sp>
        <p:nvSpPr>
          <p:cNvPr id="104" name="Freeform 28"/>
          <p:cNvSpPr>
            <a:spLocks noEditPoints="1"/>
          </p:cNvSpPr>
          <p:nvPr/>
        </p:nvSpPr>
        <p:spPr bwMode="auto">
          <a:xfrm>
            <a:off x="7569389" y="4743065"/>
            <a:ext cx="367156" cy="392434"/>
          </a:xfrm>
          <a:custGeom>
            <a:avLst/>
            <a:gdLst>
              <a:gd name="T0" fmla="*/ 34 w 170"/>
              <a:gd name="T1" fmla="*/ 0 h 233"/>
              <a:gd name="T2" fmla="*/ 54 w 170"/>
              <a:gd name="T3" fmla="*/ 20 h 233"/>
              <a:gd name="T4" fmla="*/ 34 w 170"/>
              <a:gd name="T5" fmla="*/ 40 h 233"/>
              <a:gd name="T6" fmla="*/ 14 w 170"/>
              <a:gd name="T7" fmla="*/ 20 h 233"/>
              <a:gd name="T8" fmla="*/ 34 w 170"/>
              <a:gd name="T9" fmla="*/ 0 h 233"/>
              <a:gd name="T10" fmla="*/ 135 w 170"/>
              <a:gd name="T11" fmla="*/ 0 h 233"/>
              <a:gd name="T12" fmla="*/ 155 w 170"/>
              <a:gd name="T13" fmla="*/ 20 h 233"/>
              <a:gd name="T14" fmla="*/ 135 w 170"/>
              <a:gd name="T15" fmla="*/ 40 h 233"/>
              <a:gd name="T16" fmla="*/ 115 w 170"/>
              <a:gd name="T17" fmla="*/ 20 h 233"/>
              <a:gd name="T18" fmla="*/ 135 w 170"/>
              <a:gd name="T19" fmla="*/ 0 h 233"/>
              <a:gd name="T20" fmla="*/ 127 w 170"/>
              <a:gd name="T21" fmla="*/ 47 h 233"/>
              <a:gd name="T22" fmla="*/ 144 w 170"/>
              <a:gd name="T23" fmla="*/ 47 h 233"/>
              <a:gd name="T24" fmla="*/ 170 w 170"/>
              <a:gd name="T25" fmla="*/ 72 h 233"/>
              <a:gd name="T26" fmla="*/ 170 w 170"/>
              <a:gd name="T27" fmla="*/ 124 h 233"/>
              <a:gd name="T28" fmla="*/ 160 w 170"/>
              <a:gd name="T29" fmla="*/ 133 h 233"/>
              <a:gd name="T30" fmla="*/ 156 w 170"/>
              <a:gd name="T31" fmla="*/ 133 h 233"/>
              <a:gd name="T32" fmla="*/ 146 w 170"/>
              <a:gd name="T33" fmla="*/ 233 h 233"/>
              <a:gd name="T34" fmla="*/ 124 w 170"/>
              <a:gd name="T35" fmla="*/ 233 h 233"/>
              <a:gd name="T36" fmla="*/ 115 w 170"/>
              <a:gd name="T37" fmla="*/ 141 h 233"/>
              <a:gd name="T38" fmla="*/ 128 w 170"/>
              <a:gd name="T39" fmla="*/ 124 h 233"/>
              <a:gd name="T40" fmla="*/ 128 w 170"/>
              <a:gd name="T41" fmla="*/ 72 h 233"/>
              <a:gd name="T42" fmla="*/ 118 w 170"/>
              <a:gd name="T43" fmla="*/ 48 h 233"/>
              <a:gd name="T44" fmla="*/ 127 w 170"/>
              <a:gd name="T45" fmla="*/ 47 h 233"/>
              <a:gd name="T46" fmla="*/ 85 w 170"/>
              <a:gd name="T47" fmla="*/ 0 h 233"/>
              <a:gd name="T48" fmla="*/ 105 w 170"/>
              <a:gd name="T49" fmla="*/ 20 h 233"/>
              <a:gd name="T50" fmla="*/ 85 w 170"/>
              <a:gd name="T51" fmla="*/ 40 h 233"/>
              <a:gd name="T52" fmla="*/ 65 w 170"/>
              <a:gd name="T53" fmla="*/ 20 h 233"/>
              <a:gd name="T54" fmla="*/ 85 w 170"/>
              <a:gd name="T55" fmla="*/ 0 h 233"/>
              <a:gd name="T56" fmla="*/ 76 w 170"/>
              <a:gd name="T57" fmla="*/ 47 h 233"/>
              <a:gd name="T58" fmla="*/ 50 w 170"/>
              <a:gd name="T59" fmla="*/ 72 h 233"/>
              <a:gd name="T60" fmla="*/ 50 w 170"/>
              <a:gd name="T61" fmla="*/ 124 h 233"/>
              <a:gd name="T62" fmla="*/ 60 w 170"/>
              <a:gd name="T63" fmla="*/ 133 h 233"/>
              <a:gd name="T64" fmla="*/ 64 w 170"/>
              <a:gd name="T65" fmla="*/ 133 h 233"/>
              <a:gd name="T66" fmla="*/ 73 w 170"/>
              <a:gd name="T67" fmla="*/ 233 h 233"/>
              <a:gd name="T68" fmla="*/ 96 w 170"/>
              <a:gd name="T69" fmla="*/ 233 h 233"/>
              <a:gd name="T70" fmla="*/ 106 w 170"/>
              <a:gd name="T71" fmla="*/ 133 h 233"/>
              <a:gd name="T72" fmla="*/ 110 w 170"/>
              <a:gd name="T73" fmla="*/ 133 h 233"/>
              <a:gd name="T74" fmla="*/ 119 w 170"/>
              <a:gd name="T75" fmla="*/ 124 h 233"/>
              <a:gd name="T76" fmla="*/ 119 w 170"/>
              <a:gd name="T77" fmla="*/ 72 h 233"/>
              <a:gd name="T78" fmla="*/ 94 w 170"/>
              <a:gd name="T79" fmla="*/ 47 h 233"/>
              <a:gd name="T80" fmla="*/ 76 w 170"/>
              <a:gd name="T81" fmla="*/ 47 h 233"/>
              <a:gd name="T82" fmla="*/ 25 w 170"/>
              <a:gd name="T83" fmla="*/ 47 h 233"/>
              <a:gd name="T84" fmla="*/ 43 w 170"/>
              <a:gd name="T85" fmla="*/ 47 h 233"/>
              <a:gd name="T86" fmla="*/ 52 w 170"/>
              <a:gd name="T87" fmla="*/ 48 h 233"/>
              <a:gd name="T88" fmla="*/ 42 w 170"/>
              <a:gd name="T89" fmla="*/ 72 h 233"/>
              <a:gd name="T90" fmla="*/ 42 w 170"/>
              <a:gd name="T91" fmla="*/ 124 h 233"/>
              <a:gd name="T92" fmla="*/ 54 w 170"/>
              <a:gd name="T93" fmla="*/ 141 h 233"/>
              <a:gd name="T94" fmla="*/ 45 w 170"/>
              <a:gd name="T95" fmla="*/ 233 h 233"/>
              <a:gd name="T96" fmla="*/ 23 w 170"/>
              <a:gd name="T97" fmla="*/ 233 h 233"/>
              <a:gd name="T98" fmla="*/ 13 w 170"/>
              <a:gd name="T99" fmla="*/ 133 h 233"/>
              <a:gd name="T100" fmla="*/ 9 w 170"/>
              <a:gd name="T101" fmla="*/ 133 h 233"/>
              <a:gd name="T102" fmla="*/ 0 w 170"/>
              <a:gd name="T103" fmla="*/ 124 h 233"/>
              <a:gd name="T104" fmla="*/ 0 w 170"/>
              <a:gd name="T105" fmla="*/ 72 h 233"/>
              <a:gd name="T106" fmla="*/ 25 w 170"/>
              <a:gd name="T107"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33">
                <a:moveTo>
                  <a:pt x="34" y="0"/>
                </a:moveTo>
                <a:cubicBezTo>
                  <a:pt x="45" y="0"/>
                  <a:pt x="54" y="9"/>
                  <a:pt x="54" y="20"/>
                </a:cubicBezTo>
                <a:cubicBezTo>
                  <a:pt x="54" y="32"/>
                  <a:pt x="45" y="40"/>
                  <a:pt x="34" y="40"/>
                </a:cubicBezTo>
                <a:cubicBezTo>
                  <a:pt x="23" y="40"/>
                  <a:pt x="14" y="32"/>
                  <a:pt x="14" y="20"/>
                </a:cubicBezTo>
                <a:cubicBezTo>
                  <a:pt x="14" y="9"/>
                  <a:pt x="23" y="0"/>
                  <a:pt x="34" y="0"/>
                </a:cubicBezTo>
                <a:close/>
                <a:moveTo>
                  <a:pt x="135" y="0"/>
                </a:moveTo>
                <a:cubicBezTo>
                  <a:pt x="146" y="0"/>
                  <a:pt x="155" y="9"/>
                  <a:pt x="155" y="20"/>
                </a:cubicBezTo>
                <a:cubicBezTo>
                  <a:pt x="155" y="32"/>
                  <a:pt x="146" y="40"/>
                  <a:pt x="135" y="40"/>
                </a:cubicBezTo>
                <a:cubicBezTo>
                  <a:pt x="124" y="40"/>
                  <a:pt x="115" y="32"/>
                  <a:pt x="115" y="20"/>
                </a:cubicBezTo>
                <a:cubicBezTo>
                  <a:pt x="115" y="9"/>
                  <a:pt x="124" y="0"/>
                  <a:pt x="135" y="0"/>
                </a:cubicBezTo>
                <a:close/>
                <a:moveTo>
                  <a:pt x="127" y="47"/>
                </a:moveTo>
                <a:cubicBezTo>
                  <a:pt x="144" y="47"/>
                  <a:pt x="144" y="47"/>
                  <a:pt x="144" y="47"/>
                </a:cubicBezTo>
                <a:cubicBezTo>
                  <a:pt x="158" y="47"/>
                  <a:pt x="170" y="58"/>
                  <a:pt x="170" y="72"/>
                </a:cubicBezTo>
                <a:cubicBezTo>
                  <a:pt x="170" y="124"/>
                  <a:pt x="170" y="124"/>
                  <a:pt x="170" y="124"/>
                </a:cubicBezTo>
                <a:cubicBezTo>
                  <a:pt x="170" y="129"/>
                  <a:pt x="165" y="133"/>
                  <a:pt x="160" y="133"/>
                </a:cubicBezTo>
                <a:cubicBezTo>
                  <a:pt x="156" y="133"/>
                  <a:pt x="156" y="133"/>
                  <a:pt x="156" y="133"/>
                </a:cubicBezTo>
                <a:cubicBezTo>
                  <a:pt x="146" y="233"/>
                  <a:pt x="146" y="233"/>
                  <a:pt x="146" y="233"/>
                </a:cubicBezTo>
                <a:cubicBezTo>
                  <a:pt x="124" y="233"/>
                  <a:pt x="124" y="233"/>
                  <a:pt x="124" y="233"/>
                </a:cubicBezTo>
                <a:cubicBezTo>
                  <a:pt x="115" y="141"/>
                  <a:pt x="115" y="141"/>
                  <a:pt x="115" y="141"/>
                </a:cubicBezTo>
                <a:cubicBezTo>
                  <a:pt x="122" y="139"/>
                  <a:pt x="128" y="132"/>
                  <a:pt x="128" y="124"/>
                </a:cubicBezTo>
                <a:cubicBezTo>
                  <a:pt x="128" y="72"/>
                  <a:pt x="128" y="72"/>
                  <a:pt x="128" y="72"/>
                </a:cubicBezTo>
                <a:cubicBezTo>
                  <a:pt x="128" y="63"/>
                  <a:pt x="124" y="55"/>
                  <a:pt x="118" y="48"/>
                </a:cubicBezTo>
                <a:cubicBezTo>
                  <a:pt x="121" y="47"/>
                  <a:pt x="124" y="47"/>
                  <a:pt x="127" y="47"/>
                </a:cubicBezTo>
                <a:close/>
                <a:moveTo>
                  <a:pt x="85" y="0"/>
                </a:moveTo>
                <a:cubicBezTo>
                  <a:pt x="96" y="0"/>
                  <a:pt x="105" y="9"/>
                  <a:pt x="105" y="20"/>
                </a:cubicBezTo>
                <a:cubicBezTo>
                  <a:pt x="105" y="32"/>
                  <a:pt x="96" y="40"/>
                  <a:pt x="85" y="40"/>
                </a:cubicBezTo>
                <a:cubicBezTo>
                  <a:pt x="74" y="40"/>
                  <a:pt x="65" y="32"/>
                  <a:pt x="65" y="20"/>
                </a:cubicBezTo>
                <a:cubicBezTo>
                  <a:pt x="65" y="9"/>
                  <a:pt x="74" y="0"/>
                  <a:pt x="85" y="0"/>
                </a:cubicBezTo>
                <a:close/>
                <a:moveTo>
                  <a:pt x="76" y="47"/>
                </a:moveTo>
                <a:cubicBezTo>
                  <a:pt x="62" y="47"/>
                  <a:pt x="50" y="58"/>
                  <a:pt x="50" y="72"/>
                </a:cubicBezTo>
                <a:cubicBezTo>
                  <a:pt x="50" y="124"/>
                  <a:pt x="50" y="124"/>
                  <a:pt x="50" y="124"/>
                </a:cubicBezTo>
                <a:cubicBezTo>
                  <a:pt x="50" y="129"/>
                  <a:pt x="55" y="133"/>
                  <a:pt x="60" y="133"/>
                </a:cubicBezTo>
                <a:cubicBezTo>
                  <a:pt x="64" y="133"/>
                  <a:pt x="64" y="133"/>
                  <a:pt x="64" y="133"/>
                </a:cubicBezTo>
                <a:cubicBezTo>
                  <a:pt x="73" y="233"/>
                  <a:pt x="73" y="233"/>
                  <a:pt x="73" y="233"/>
                </a:cubicBezTo>
                <a:cubicBezTo>
                  <a:pt x="96" y="233"/>
                  <a:pt x="96" y="233"/>
                  <a:pt x="96" y="233"/>
                </a:cubicBezTo>
                <a:cubicBezTo>
                  <a:pt x="106" y="133"/>
                  <a:pt x="106" y="133"/>
                  <a:pt x="106" y="133"/>
                </a:cubicBezTo>
                <a:cubicBezTo>
                  <a:pt x="110" y="133"/>
                  <a:pt x="110" y="133"/>
                  <a:pt x="110" y="133"/>
                </a:cubicBezTo>
                <a:cubicBezTo>
                  <a:pt x="115" y="133"/>
                  <a:pt x="119" y="129"/>
                  <a:pt x="119" y="124"/>
                </a:cubicBezTo>
                <a:cubicBezTo>
                  <a:pt x="119" y="72"/>
                  <a:pt x="119" y="72"/>
                  <a:pt x="119" y="72"/>
                </a:cubicBezTo>
                <a:cubicBezTo>
                  <a:pt x="119" y="58"/>
                  <a:pt x="108" y="47"/>
                  <a:pt x="94" y="47"/>
                </a:cubicBezTo>
                <a:cubicBezTo>
                  <a:pt x="76" y="47"/>
                  <a:pt x="76" y="47"/>
                  <a:pt x="76" y="47"/>
                </a:cubicBezTo>
                <a:close/>
                <a:moveTo>
                  <a:pt x="25" y="47"/>
                </a:moveTo>
                <a:cubicBezTo>
                  <a:pt x="43" y="47"/>
                  <a:pt x="43" y="47"/>
                  <a:pt x="43" y="47"/>
                </a:cubicBezTo>
                <a:cubicBezTo>
                  <a:pt x="46" y="47"/>
                  <a:pt x="49" y="47"/>
                  <a:pt x="52" y="48"/>
                </a:cubicBezTo>
                <a:cubicBezTo>
                  <a:pt x="46" y="55"/>
                  <a:pt x="42" y="63"/>
                  <a:pt x="42" y="72"/>
                </a:cubicBezTo>
                <a:cubicBezTo>
                  <a:pt x="42" y="124"/>
                  <a:pt x="42" y="124"/>
                  <a:pt x="42" y="124"/>
                </a:cubicBezTo>
                <a:cubicBezTo>
                  <a:pt x="42" y="132"/>
                  <a:pt x="47" y="139"/>
                  <a:pt x="54" y="141"/>
                </a:cubicBezTo>
                <a:cubicBezTo>
                  <a:pt x="45" y="233"/>
                  <a:pt x="45" y="233"/>
                  <a:pt x="45" y="233"/>
                </a:cubicBezTo>
                <a:cubicBezTo>
                  <a:pt x="23" y="233"/>
                  <a:pt x="23" y="233"/>
                  <a:pt x="23" y="233"/>
                </a:cubicBezTo>
                <a:cubicBezTo>
                  <a:pt x="13" y="133"/>
                  <a:pt x="13" y="133"/>
                  <a:pt x="13" y="133"/>
                </a:cubicBezTo>
                <a:cubicBezTo>
                  <a:pt x="9" y="133"/>
                  <a:pt x="9" y="133"/>
                  <a:pt x="9" y="133"/>
                </a:cubicBezTo>
                <a:cubicBezTo>
                  <a:pt x="4" y="133"/>
                  <a:pt x="0" y="129"/>
                  <a:pt x="0" y="124"/>
                </a:cubicBezTo>
                <a:cubicBezTo>
                  <a:pt x="0" y="72"/>
                  <a:pt x="0" y="72"/>
                  <a:pt x="0" y="72"/>
                </a:cubicBezTo>
                <a:cubicBezTo>
                  <a:pt x="0" y="58"/>
                  <a:pt x="11" y="47"/>
                  <a:pt x="25" y="47"/>
                </a:cubicBezTo>
                <a:close/>
              </a:path>
            </a:pathLst>
          </a:custGeom>
          <a:solidFill>
            <a:srgbClr val="0070C0"/>
          </a:solidFill>
          <a:ln>
            <a:noFill/>
          </a:ln>
        </p:spPr>
        <p:txBody>
          <a:bodyPr vert="horz" wrap="square" lIns="91440" tIns="45720" rIns="91440" bIns="45720" numCol="1" anchor="t" anchorCtr="0" compatLnSpc="1"/>
          <a:lstStyle/>
          <a:p>
            <a:endParaRPr lang="zh-CN" altLang="en-US"/>
          </a:p>
        </p:txBody>
      </p:sp>
      <p:sp>
        <p:nvSpPr>
          <p:cNvPr id="105" name="椭圆 104"/>
          <p:cNvSpPr/>
          <p:nvPr/>
        </p:nvSpPr>
        <p:spPr>
          <a:xfrm>
            <a:off x="5181599"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4928680" y="2076854"/>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4675761" y="2446505"/>
            <a:ext cx="2334640" cy="2334640"/>
          </a:xfrm>
          <a:prstGeom prst="ellipse">
            <a:avLst/>
          </a:pr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642288" y="2951946"/>
            <a:ext cx="907424" cy="953135"/>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rPr>
              <a:t>项目分析</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additive="base">
                                        <p:cTn id="17" dur="500" fill="hold"/>
                                        <p:tgtEl>
                                          <p:spTgt spid="106"/>
                                        </p:tgtEl>
                                        <p:attrNameLst>
                                          <p:attrName>ppt_x</p:attrName>
                                        </p:attrNameLst>
                                      </p:cBhvr>
                                      <p:tavLst>
                                        <p:tav tm="0">
                                          <p:val>
                                            <p:strVal val="#ppt_x"/>
                                          </p:val>
                                        </p:tav>
                                        <p:tav tm="100000">
                                          <p:val>
                                            <p:strVal val="#ppt_x"/>
                                          </p:val>
                                        </p:tav>
                                      </p:tavLst>
                                    </p:anim>
                                    <p:anim calcmode="lin" valueType="num">
                                      <p:cBhvr additive="base">
                                        <p:cTn id="18" dur="500" fill="hold"/>
                                        <p:tgtEl>
                                          <p:spTgt spid="106"/>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fill="hold"/>
                                        <p:tgtEl>
                                          <p:spTgt spid="107"/>
                                        </p:tgtEl>
                                        <p:attrNameLst>
                                          <p:attrName>ppt_x</p:attrName>
                                        </p:attrNameLst>
                                      </p:cBhvr>
                                      <p:tavLst>
                                        <p:tav tm="0">
                                          <p:val>
                                            <p:strVal val="1+#ppt_w/2"/>
                                          </p:val>
                                        </p:tav>
                                        <p:tav tm="100000">
                                          <p:val>
                                            <p:strVal val="#ppt_x"/>
                                          </p:val>
                                        </p:tav>
                                      </p:tavLst>
                                    </p:anim>
                                    <p:anim calcmode="lin" valueType="num">
                                      <p:cBhvr additive="base">
                                        <p:cTn id="22" dur="500" fill="hold"/>
                                        <p:tgtEl>
                                          <p:spTgt spid="10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 calcmode="lin" valueType="num">
                                      <p:cBhvr additive="base">
                                        <p:cTn id="25" dur="500" fill="hold"/>
                                        <p:tgtEl>
                                          <p:spTgt spid="105"/>
                                        </p:tgtEl>
                                        <p:attrNameLst>
                                          <p:attrName>ppt_x</p:attrName>
                                        </p:attrNameLst>
                                      </p:cBhvr>
                                      <p:tavLst>
                                        <p:tav tm="0">
                                          <p:val>
                                            <p:strVal val="0-#ppt_w/2"/>
                                          </p:val>
                                        </p:tav>
                                        <p:tav tm="100000">
                                          <p:val>
                                            <p:strVal val="#ppt_x"/>
                                          </p:val>
                                        </p:tav>
                                      </p:tavLst>
                                    </p:anim>
                                    <p:anim calcmode="lin" valueType="num">
                                      <p:cBhvr additive="base">
                                        <p:cTn id="26" dur="500" fill="hold"/>
                                        <p:tgtEl>
                                          <p:spTgt spid="105"/>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22" presetClass="entr" presetSubtype="8" fill="hold" grpId="0" nodeType="withEffect">
                                  <p:stCondLst>
                                    <p:cond delay="1400"/>
                                  </p:stCondLst>
                                  <p:childTnLst>
                                    <p:set>
                                      <p:cBhvr>
                                        <p:cTn id="34" dur="1" fill="hold">
                                          <p:stCondLst>
                                            <p:cond delay="0"/>
                                          </p:stCondLst>
                                        </p:cTn>
                                        <p:tgtEl>
                                          <p:spTgt spid="90"/>
                                        </p:tgtEl>
                                        <p:attrNameLst>
                                          <p:attrName>style.visibility</p:attrName>
                                        </p:attrNameLst>
                                      </p:cBhvr>
                                      <p:to>
                                        <p:strVal val="visible"/>
                                      </p:to>
                                    </p:set>
                                    <p:animEffect transition="in" filter="wipe(left)">
                                      <p:cBhvr>
                                        <p:cTn id="35" dur="500"/>
                                        <p:tgtEl>
                                          <p:spTgt spid="90"/>
                                        </p:tgtEl>
                                      </p:cBhvr>
                                    </p:animEffect>
                                  </p:childTnLst>
                                </p:cTn>
                              </p:par>
                              <p:par>
                                <p:cTn id="36" presetID="22" presetClass="entr" presetSubtype="8" fill="hold" nodeType="withEffect">
                                  <p:stCondLst>
                                    <p:cond delay="140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1" fill="hold" grpId="0" nodeType="withEffect">
                                  <p:stCondLst>
                                    <p:cond delay="1800"/>
                                  </p:stCondLst>
                                  <p:childTnLst>
                                    <p:set>
                                      <p:cBhvr>
                                        <p:cTn id="40" dur="1" fill="hold">
                                          <p:stCondLst>
                                            <p:cond delay="0"/>
                                          </p:stCondLst>
                                        </p:cTn>
                                        <p:tgtEl>
                                          <p:spTgt spid="92"/>
                                        </p:tgtEl>
                                        <p:attrNameLst>
                                          <p:attrName>style.visibility</p:attrName>
                                        </p:attrNameLst>
                                      </p:cBhvr>
                                      <p:to>
                                        <p:strVal val="visible"/>
                                      </p:to>
                                    </p:set>
                                    <p:animEffect transition="in" filter="wipe(up)">
                                      <p:cBhvr>
                                        <p:cTn id="41" dur="500"/>
                                        <p:tgtEl>
                                          <p:spTgt spid="92"/>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par>
                                <p:cTn id="45" presetID="22" presetClass="entr" presetSubtype="8" fill="hold" grpId="0" nodeType="withEffect">
                                  <p:stCondLst>
                                    <p:cond delay="2600"/>
                                  </p:stCondLst>
                                  <p:childTnLst>
                                    <p:set>
                                      <p:cBhvr>
                                        <p:cTn id="46" dur="1" fill="hold">
                                          <p:stCondLst>
                                            <p:cond delay="0"/>
                                          </p:stCondLst>
                                        </p:cTn>
                                        <p:tgtEl>
                                          <p:spTgt spid="94"/>
                                        </p:tgtEl>
                                        <p:attrNameLst>
                                          <p:attrName>style.visibility</p:attrName>
                                        </p:attrNameLst>
                                      </p:cBhvr>
                                      <p:to>
                                        <p:strVal val="visible"/>
                                      </p:to>
                                    </p:set>
                                    <p:animEffect transition="in" filter="wipe(left)">
                                      <p:cBhvr>
                                        <p:cTn id="47" dur="500"/>
                                        <p:tgtEl>
                                          <p:spTgt spid="94"/>
                                        </p:tgtEl>
                                      </p:cBhvr>
                                    </p:animEffect>
                                  </p:childTnLst>
                                </p:cTn>
                              </p:par>
                              <p:par>
                                <p:cTn id="48" presetID="22" presetClass="entr" presetSubtype="8" fill="hold" nodeType="withEffect">
                                  <p:stCondLst>
                                    <p:cond delay="2600"/>
                                  </p:stCondLst>
                                  <p:childTnLst>
                                    <p:set>
                                      <p:cBhvr>
                                        <p:cTn id="49" dur="1" fill="hold">
                                          <p:stCondLst>
                                            <p:cond delay="0"/>
                                          </p:stCondLst>
                                        </p:cTn>
                                        <p:tgtEl>
                                          <p:spTgt spid="93"/>
                                        </p:tgtEl>
                                        <p:attrNameLst>
                                          <p:attrName>style.visibility</p:attrName>
                                        </p:attrNameLst>
                                      </p:cBhvr>
                                      <p:to>
                                        <p:strVal val="visible"/>
                                      </p:to>
                                    </p:set>
                                    <p:animEffect transition="in" filter="wipe(left)">
                                      <p:cBhvr>
                                        <p:cTn id="50" dur="500"/>
                                        <p:tgtEl>
                                          <p:spTgt spid="93"/>
                                        </p:tgtEl>
                                      </p:cBhvr>
                                    </p:animEffect>
                                  </p:childTnLst>
                                </p:cTn>
                              </p:par>
                              <p:par>
                                <p:cTn id="51" presetID="22" presetClass="entr" presetSubtype="1" fill="hold" grpId="0" nodeType="withEffect">
                                  <p:stCondLst>
                                    <p:cond delay="3000"/>
                                  </p:stCondLst>
                                  <p:childTnLst>
                                    <p:set>
                                      <p:cBhvr>
                                        <p:cTn id="52" dur="1" fill="hold">
                                          <p:stCondLst>
                                            <p:cond delay="0"/>
                                          </p:stCondLst>
                                        </p:cTn>
                                        <p:tgtEl>
                                          <p:spTgt spid="95"/>
                                        </p:tgtEl>
                                        <p:attrNameLst>
                                          <p:attrName>style.visibility</p:attrName>
                                        </p:attrNameLst>
                                      </p:cBhvr>
                                      <p:to>
                                        <p:strVal val="visible"/>
                                      </p:to>
                                    </p:set>
                                    <p:animEffect transition="in" filter="wipe(up)">
                                      <p:cBhvr>
                                        <p:cTn id="53" dur="500"/>
                                        <p:tgtEl>
                                          <p:spTgt spid="95"/>
                                        </p:tgtEl>
                                      </p:cBhvr>
                                    </p:animEffect>
                                  </p:childTnLst>
                                </p:cTn>
                              </p:par>
                              <p:par>
                                <p:cTn id="54" presetID="10" presetClass="entr" presetSubtype="0" fill="hold" grpId="0" nodeType="withEffect">
                                  <p:stCondLst>
                                    <p:cond delay="3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22" presetClass="entr" presetSubtype="8" fill="hold" grpId="0" nodeType="withEffect">
                                  <p:stCondLst>
                                    <p:cond delay="3900"/>
                                  </p:stCondLst>
                                  <p:childTnLst>
                                    <p:set>
                                      <p:cBhvr>
                                        <p:cTn id="58" dur="1" fill="hold">
                                          <p:stCondLst>
                                            <p:cond delay="0"/>
                                          </p:stCondLst>
                                        </p:cTn>
                                        <p:tgtEl>
                                          <p:spTgt spid="98"/>
                                        </p:tgtEl>
                                        <p:attrNameLst>
                                          <p:attrName>style.visibility</p:attrName>
                                        </p:attrNameLst>
                                      </p:cBhvr>
                                      <p:to>
                                        <p:strVal val="visible"/>
                                      </p:to>
                                    </p:set>
                                    <p:animEffect transition="in" filter="wipe(left)">
                                      <p:cBhvr>
                                        <p:cTn id="59" dur="500"/>
                                        <p:tgtEl>
                                          <p:spTgt spid="98"/>
                                        </p:tgtEl>
                                      </p:cBhvr>
                                    </p:animEffect>
                                  </p:childTnLst>
                                </p:cTn>
                              </p:par>
                              <p:par>
                                <p:cTn id="60" presetID="22" presetClass="entr" presetSubtype="8" fill="hold" nodeType="withEffect">
                                  <p:stCondLst>
                                    <p:cond delay="3900"/>
                                  </p:stCondLst>
                                  <p:childTnLst>
                                    <p:set>
                                      <p:cBhvr>
                                        <p:cTn id="61" dur="1" fill="hold">
                                          <p:stCondLst>
                                            <p:cond delay="0"/>
                                          </p:stCondLst>
                                        </p:cTn>
                                        <p:tgtEl>
                                          <p:spTgt spid="97"/>
                                        </p:tgtEl>
                                        <p:attrNameLst>
                                          <p:attrName>style.visibility</p:attrName>
                                        </p:attrNameLst>
                                      </p:cBhvr>
                                      <p:to>
                                        <p:strVal val="visible"/>
                                      </p:to>
                                    </p:set>
                                    <p:animEffect transition="in" filter="wipe(left)">
                                      <p:cBhvr>
                                        <p:cTn id="62" dur="500"/>
                                        <p:tgtEl>
                                          <p:spTgt spid="97"/>
                                        </p:tgtEl>
                                      </p:cBhvr>
                                    </p:animEffect>
                                  </p:childTnLst>
                                </p:cTn>
                              </p:par>
                              <p:par>
                                <p:cTn id="63" presetID="22" presetClass="entr" presetSubtype="1" fill="hold" grpId="0" nodeType="withEffect">
                                  <p:stCondLst>
                                    <p:cond delay="4300"/>
                                  </p:stCondLst>
                                  <p:childTnLst>
                                    <p:set>
                                      <p:cBhvr>
                                        <p:cTn id="64" dur="1" fill="hold">
                                          <p:stCondLst>
                                            <p:cond delay="0"/>
                                          </p:stCondLst>
                                        </p:cTn>
                                        <p:tgtEl>
                                          <p:spTgt spid="99"/>
                                        </p:tgtEl>
                                        <p:attrNameLst>
                                          <p:attrName>style.visibility</p:attrName>
                                        </p:attrNameLst>
                                      </p:cBhvr>
                                      <p:to>
                                        <p:strVal val="visible"/>
                                      </p:to>
                                    </p:set>
                                    <p:animEffect transition="in" filter="wipe(up)">
                                      <p:cBhvr>
                                        <p:cTn id="65" dur="500"/>
                                        <p:tgtEl>
                                          <p:spTgt spid="99"/>
                                        </p:tgtEl>
                                      </p:cBhvr>
                                    </p:animEffect>
                                  </p:childTnLst>
                                </p:cTn>
                              </p:par>
                              <p:par>
                                <p:cTn id="66" presetID="10" presetClass="entr" presetSubtype="0" fill="hold" grpId="0" nodeType="withEffect">
                                  <p:stCondLst>
                                    <p:cond delay="480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22" presetClass="entr" presetSubtype="8" fill="hold" nodeType="withEffect">
                                  <p:stCondLst>
                                    <p:cond delay="5200"/>
                                  </p:stCondLst>
                                  <p:childTnLst>
                                    <p:set>
                                      <p:cBhvr>
                                        <p:cTn id="70" dur="1" fill="hold">
                                          <p:stCondLst>
                                            <p:cond delay="0"/>
                                          </p:stCondLst>
                                        </p:cTn>
                                        <p:tgtEl>
                                          <p:spTgt spid="101"/>
                                        </p:tgtEl>
                                        <p:attrNameLst>
                                          <p:attrName>style.visibility</p:attrName>
                                        </p:attrNameLst>
                                      </p:cBhvr>
                                      <p:to>
                                        <p:strVal val="visible"/>
                                      </p:to>
                                    </p:set>
                                    <p:animEffect transition="in" filter="wipe(left)">
                                      <p:cBhvr>
                                        <p:cTn id="71" dur="500"/>
                                        <p:tgtEl>
                                          <p:spTgt spid="101"/>
                                        </p:tgtEl>
                                      </p:cBhvr>
                                    </p:animEffect>
                                  </p:childTnLst>
                                </p:cTn>
                              </p:par>
                              <p:par>
                                <p:cTn id="72" presetID="22" presetClass="entr" presetSubtype="8" fill="hold" grpId="0" nodeType="withEffect">
                                  <p:stCondLst>
                                    <p:cond delay="520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par>
                                <p:cTn id="75" presetID="22" presetClass="entr" presetSubtype="1" fill="hold" grpId="0" nodeType="withEffect">
                                  <p:stCondLst>
                                    <p:cond delay="5600"/>
                                  </p:stCondLst>
                                  <p:childTnLst>
                                    <p:set>
                                      <p:cBhvr>
                                        <p:cTn id="76" dur="1" fill="hold">
                                          <p:stCondLst>
                                            <p:cond delay="0"/>
                                          </p:stCondLst>
                                        </p:cTn>
                                        <p:tgtEl>
                                          <p:spTgt spid="103"/>
                                        </p:tgtEl>
                                        <p:attrNameLst>
                                          <p:attrName>style.visibility</p:attrName>
                                        </p:attrNameLst>
                                      </p:cBhvr>
                                      <p:to>
                                        <p:strVal val="visible"/>
                                      </p:to>
                                    </p:set>
                                    <p:animEffect transition="in" filter="wipe(up)">
                                      <p:cBhvr>
                                        <p:cTn id="77" dur="500"/>
                                        <p:tgtEl>
                                          <p:spTgt spid="103"/>
                                        </p:tgtEl>
                                      </p:cBhvr>
                                    </p:animEffect>
                                  </p:childTnLst>
                                </p:cTn>
                              </p:par>
                              <p:par>
                                <p:cTn id="78" presetID="22" presetClass="entr" presetSubtype="4"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0" grpId="0"/>
      <p:bldP spid="91" grpId="0" animBg="1"/>
      <p:bldP spid="92" grpId="0"/>
      <p:bldP spid="94" grpId="0"/>
      <p:bldP spid="95" grpId="0"/>
      <p:bldP spid="96" grpId="0" animBg="1"/>
      <p:bldP spid="98" grpId="0"/>
      <p:bldP spid="99" grpId="0"/>
      <p:bldP spid="100" grpId="0" animBg="1"/>
      <p:bldP spid="102" grpId="0"/>
      <p:bldP spid="103" grpId="0"/>
      <p:bldP spid="104" grpId="0" animBg="1"/>
      <p:bldP spid="105" grpId="0" animBg="1"/>
      <p:bldP spid="106" grpId="0" animBg="1"/>
      <p:bldP spid="107" grpId="0" animBg="1"/>
      <p:bldP spid="1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4296000" y="876300"/>
            <a:ext cx="3600000" cy="3600000"/>
          </a:xfrm>
          <a:prstGeom prst="diamond">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371850" y="4978520"/>
            <a:ext cx="5448300" cy="64516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算法原理与特点</a:t>
            </a: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210051" y="1891470"/>
            <a:ext cx="3771898" cy="1569660"/>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PART</a:t>
            </a:r>
            <a:endPar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TWO</a:t>
            </a:r>
            <a:endParaRPr lang="zh-CN" altLang="en-US" sz="4800" b="1"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直角三角形 14"/>
          <p:cNvSpPr>
            <a:spLocks noChangeAspect="1"/>
          </p:cNvSpPr>
          <p:nvPr/>
        </p:nvSpPr>
        <p:spPr>
          <a:xfrm rot="5400000" flipV="1">
            <a:off x="6181948" y="772576"/>
            <a:ext cx="1800000" cy="1800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41" presetClass="entr" presetSubtype="0" fill="hold" grpId="0" nodeType="withEffect">
                                  <p:stCondLst>
                                    <p:cond delay="250"/>
                                  </p:stCondLst>
                                  <p:iterate type="lt">
                                    <p:tmPct val="14286"/>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图像分类</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1304925" y="1536065"/>
            <a:ext cx="3592830" cy="2861310"/>
            <a:chOff x="2055" y="2419"/>
            <a:chExt cx="5658" cy="4506"/>
          </a:xfrm>
        </p:grpSpPr>
        <p:sp>
          <p:nvSpPr>
            <p:cNvPr id="71" name="矩形 70"/>
            <p:cNvSpPr/>
            <p:nvPr/>
          </p:nvSpPr>
          <p:spPr>
            <a:xfrm>
              <a:off x="2055" y="2419"/>
              <a:ext cx="247" cy="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2" name="文本框 71"/>
            <p:cNvSpPr txBox="1"/>
            <p:nvPr/>
          </p:nvSpPr>
          <p:spPr>
            <a:xfrm>
              <a:off x="2615" y="2419"/>
              <a:ext cx="5098" cy="4506"/>
            </a:xfrm>
            <a:prstGeom prst="rect">
              <a:avLst/>
            </a:prstGeom>
            <a:noFill/>
          </p:spPr>
          <p:txBody>
            <a:bodyPr wrap="square" rtlCol="0">
              <a:spAutoFit/>
            </a:bodyPr>
            <a:lstStyle/>
            <a:p>
              <a:pPr algn="just">
                <a:lnSpc>
                  <a:spcPct val="125000"/>
                </a:lnSpc>
              </a:pP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图像分类是指根据图像信息中所反映出来的不同特征，把不同类别的目标区分开来的图像处理方法。</a:t>
              </a:r>
              <a:endPar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just">
                <a:lnSpc>
                  <a:spcPct val="125000"/>
                </a:lnSpc>
              </a:pP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图像分类算法是指将图像数据预处理后，训练不同的分类器算法，以达到能够为不同种类的图片打上对应标签的目的。</a:t>
              </a:r>
              <a:endPar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5304155" y="1752600"/>
            <a:ext cx="6192520" cy="1931670"/>
          </a:xfrm>
          <a:prstGeom prst="rect">
            <a:avLst/>
          </a:prstGeom>
        </p:spPr>
      </p:pic>
      <p:grpSp>
        <p:nvGrpSpPr>
          <p:cNvPr id="11" name="组合 10"/>
          <p:cNvGrpSpPr/>
          <p:nvPr/>
        </p:nvGrpSpPr>
        <p:grpSpPr>
          <a:xfrm>
            <a:off x="2542540" y="5129530"/>
            <a:ext cx="7095490" cy="539750"/>
            <a:chOff x="4319" y="7986"/>
            <a:chExt cx="11174" cy="850"/>
          </a:xfrm>
        </p:grpSpPr>
        <p:sp>
          <p:nvSpPr>
            <p:cNvPr id="7" name="圆角矩形 6"/>
            <p:cNvSpPr/>
            <p:nvPr/>
          </p:nvSpPr>
          <p:spPr>
            <a:xfrm>
              <a:off x="4319" y="7986"/>
              <a:ext cx="2090" cy="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预处理</a:t>
              </a:r>
              <a:endParaRPr lang="zh-CN" altLang="en-US"/>
            </a:p>
          </p:txBody>
        </p:sp>
        <p:sp>
          <p:nvSpPr>
            <p:cNvPr id="8" name="圆角矩形 7"/>
            <p:cNvSpPr/>
            <p:nvPr/>
          </p:nvSpPr>
          <p:spPr>
            <a:xfrm>
              <a:off x="7043" y="7986"/>
              <a:ext cx="2337" cy="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训练分类器</a:t>
              </a:r>
              <a:endParaRPr lang="zh-CN" altLang="en-US"/>
            </a:p>
          </p:txBody>
        </p:sp>
        <p:sp>
          <p:nvSpPr>
            <p:cNvPr id="9" name="圆角矩形 8"/>
            <p:cNvSpPr/>
            <p:nvPr/>
          </p:nvSpPr>
          <p:spPr>
            <a:xfrm>
              <a:off x="10000" y="7986"/>
              <a:ext cx="2337" cy="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运行分类器</a:t>
              </a:r>
              <a:endParaRPr lang="zh-CN" altLang="en-US"/>
            </a:p>
          </p:txBody>
        </p:sp>
        <p:sp>
          <p:nvSpPr>
            <p:cNvPr id="10" name="圆角矩形 9"/>
            <p:cNvSpPr/>
            <p:nvPr/>
          </p:nvSpPr>
          <p:spPr>
            <a:xfrm>
              <a:off x="12957" y="7986"/>
              <a:ext cx="2537" cy="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测试结果数据</a:t>
              </a:r>
              <a:endParaRPr lang="zh-CN" altLang="en-US"/>
            </a:p>
          </p:txBody>
        </p:sp>
      </p:grpSp>
      <p:cxnSp>
        <p:nvCxnSpPr>
          <p:cNvPr id="14" name="直接箭头连接符 13"/>
          <p:cNvCxnSpPr>
            <a:stCxn id="7" idx="3"/>
            <a:endCxn id="8" idx="1"/>
          </p:cNvCxnSpPr>
          <p:nvPr/>
        </p:nvCxnSpPr>
        <p:spPr>
          <a:xfrm>
            <a:off x="3869690" y="5400040"/>
            <a:ext cx="4025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747385" y="5400040"/>
            <a:ext cx="4025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633970" y="5400040"/>
            <a:ext cx="4025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670045" y="6308725"/>
            <a:ext cx="826630" cy="54927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39878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数据的预处理</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1452245" y="884555"/>
            <a:ext cx="9286875" cy="860425"/>
          </a:xfrm>
          <a:prstGeom prst="rect">
            <a:avLst/>
          </a:prstGeom>
          <a:noFill/>
        </p:spPr>
        <p:txBody>
          <a:bodyPr wrap="square" rtlCol="0">
            <a:spAutoFit/>
          </a:bodyPr>
          <a:lstStyle/>
          <a:p>
            <a:pPr marL="342900" indent="-342900">
              <a:lnSpc>
                <a:spcPct val="125000"/>
              </a:lnSpc>
              <a:buFont typeface="Arial" panose="020B0604020202020204" pitchFamily="34" charset="0"/>
              <a:buChar char="•"/>
            </a:pPr>
            <a:r>
              <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rPr>
              <a:t>图像的预处理基本完全与数据本身有关，从数据采集的瞬间开始，我们就需要考虑预处理的事项。</a:t>
            </a:r>
            <a:endParaRPr lang="zh-CN" altLang="en-US" sz="20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16025" y="2004695"/>
            <a:ext cx="8486775" cy="1543050"/>
            <a:chOff x="1915" y="3157"/>
            <a:chExt cx="13365" cy="2430"/>
          </a:xfrm>
        </p:grpSpPr>
        <p:sp>
          <p:nvSpPr>
            <p:cNvPr id="71" name="矩形 70"/>
            <p:cNvSpPr/>
            <p:nvPr/>
          </p:nvSpPr>
          <p:spPr>
            <a:xfrm>
              <a:off x="1915" y="3301"/>
              <a:ext cx="247" cy="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6" name="组合 5"/>
            <p:cNvGrpSpPr/>
            <p:nvPr/>
          </p:nvGrpSpPr>
          <p:grpSpPr>
            <a:xfrm>
              <a:off x="2122" y="3157"/>
              <a:ext cx="13159" cy="2431"/>
              <a:chOff x="2138" y="3157"/>
              <a:chExt cx="13159" cy="2431"/>
            </a:xfrm>
          </p:grpSpPr>
          <p:sp>
            <p:nvSpPr>
              <p:cNvPr id="70" name="文本框 69"/>
              <p:cNvSpPr txBox="1"/>
              <p:nvPr/>
            </p:nvSpPr>
            <p:spPr>
              <a:xfrm>
                <a:off x="2138" y="3157"/>
                <a:ext cx="1955" cy="628"/>
              </a:xfrm>
              <a:prstGeom prst="rect">
                <a:avLst/>
              </a:prstGeom>
              <a:noFill/>
            </p:spPr>
            <p:txBody>
              <a:bodyPr wrap="square" rtlCol="0">
                <a:spAutoFit/>
              </a:bodyP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处理前提</a:t>
                </a:r>
                <a:endParaRPr lang="en-US" altLang="zh-CN" sz="2000" b="1" dirty="0" smtClean="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399" y="3990"/>
                <a:ext cx="12898" cy="1598"/>
              </a:xfrm>
              <a:prstGeom prst="rect">
                <a:avLst/>
              </a:prstGeom>
              <a:noFill/>
            </p:spPr>
            <p:txBody>
              <a:bodyPr wrap="square" rtlCol="0">
                <a:spAutoFit/>
              </a:bodyPr>
              <a:p>
                <a:pPr marL="285750" indent="-285750">
                  <a:buFont typeface="Arial" panose="020B0604020202020204" pitchFamily="34" charset="0"/>
                  <a:buChar char="•"/>
                </a:pPr>
                <a:r>
                  <a:rPr lang="zh-CN" altLang="en-US" sz="2000"/>
                  <a:t>全部样本的尺寸是一致的（同时，全部样本的通道数是一致的）</a:t>
                </a:r>
                <a:endParaRPr lang="zh-CN" altLang="en-US" sz="2000"/>
              </a:p>
              <a:p>
                <a:pPr marL="285750" indent="-285750">
                  <a:buFont typeface="Arial" panose="020B0604020202020204" pitchFamily="34" charset="0"/>
                  <a:buChar char="•"/>
                </a:pPr>
                <a:r>
                  <a:rPr lang="zh-CN" altLang="en-US" sz="2000"/>
                  <a:t>图像最终以Tensor形式被输入卷积网络</a:t>
                </a:r>
                <a:endParaRPr lang="zh-CN" altLang="en-US" sz="2000"/>
              </a:p>
              <a:p>
                <a:pPr marL="285750" indent="-285750">
                  <a:buFont typeface="Arial" panose="020B0604020202020204" pitchFamily="34" charset="0"/>
                  <a:buChar char="•"/>
                </a:pPr>
                <a:r>
                  <a:rPr lang="zh-CN" altLang="en-US" sz="2000"/>
                  <a:t>图像被恰当地归一化</a:t>
                </a:r>
                <a:endParaRPr lang="zh-CN" altLang="en-US" sz="2000"/>
              </a:p>
            </p:txBody>
          </p:sp>
        </p:grpSp>
      </p:grpSp>
      <p:grpSp>
        <p:nvGrpSpPr>
          <p:cNvPr id="22" name="组合 21"/>
          <p:cNvGrpSpPr/>
          <p:nvPr/>
        </p:nvGrpSpPr>
        <p:grpSpPr>
          <a:xfrm>
            <a:off x="1216025" y="3714115"/>
            <a:ext cx="5654040" cy="1162050"/>
            <a:chOff x="1915" y="5849"/>
            <a:chExt cx="8904" cy="1830"/>
          </a:xfrm>
        </p:grpSpPr>
        <p:sp>
          <p:nvSpPr>
            <p:cNvPr id="8" name="矩形 7"/>
            <p:cNvSpPr/>
            <p:nvPr/>
          </p:nvSpPr>
          <p:spPr>
            <a:xfrm>
              <a:off x="1915" y="5993"/>
              <a:ext cx="247" cy="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9" name="文本框 8"/>
            <p:cNvSpPr txBox="1"/>
            <p:nvPr/>
          </p:nvSpPr>
          <p:spPr>
            <a:xfrm>
              <a:off x="2287" y="5849"/>
              <a:ext cx="1941" cy="628"/>
            </a:xfrm>
            <a:prstGeom prst="rect">
              <a:avLst/>
            </a:prstGeom>
            <a:noFill/>
          </p:spPr>
          <p:txBody>
            <a:bodyPr wrap="square" rtlCol="0">
              <a:spAutoFit/>
            </a:bodyPr>
            <a:p>
              <a:pPr algn="ctr"/>
              <a:r>
                <a:rPr lang="zh-CN" altLang="en-US" sz="2000" b="1" dirty="0" smtClean="0">
                  <a:solidFill>
                    <a:schemeClr val="accent1"/>
                  </a:solidFill>
                  <a:latin typeface="微软雅黑" panose="020B0503020204020204" pitchFamily="34" charset="-122"/>
                  <a:ea typeface="微软雅黑" panose="020B0503020204020204" pitchFamily="34" charset="-122"/>
                </a:rPr>
                <a:t>常见方法</a:t>
              </a:r>
              <a:endParaRPr lang="en-US" altLang="zh-CN" sz="2000" b="1" dirty="0" smtClean="0">
                <a:solidFill>
                  <a:schemeClr val="accent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2383" y="6873"/>
              <a:ext cx="8436" cy="806"/>
              <a:chOff x="2383" y="6873"/>
              <a:chExt cx="8436" cy="806"/>
            </a:xfrm>
          </p:grpSpPr>
          <p:grpSp>
            <p:nvGrpSpPr>
              <p:cNvPr id="14" name="组合 13"/>
              <p:cNvGrpSpPr/>
              <p:nvPr/>
            </p:nvGrpSpPr>
            <p:grpSpPr>
              <a:xfrm>
                <a:off x="2383" y="6875"/>
                <a:ext cx="2106" cy="805"/>
                <a:chOff x="5202" y="6705"/>
                <a:chExt cx="2183" cy="805"/>
              </a:xfrm>
            </p:grpSpPr>
            <p:sp>
              <p:nvSpPr>
                <p:cNvPr id="11" name="圆角矩形 10"/>
                <p:cNvSpPr/>
                <p:nvPr/>
              </p:nvSpPr>
              <p:spPr>
                <a:xfrm>
                  <a:off x="5202" y="6705"/>
                  <a:ext cx="2183"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271" y="6793"/>
                  <a:ext cx="2045" cy="628"/>
                </a:xfrm>
                <a:prstGeom prst="rect">
                  <a:avLst/>
                </a:prstGeom>
                <a:noFill/>
              </p:spPr>
              <p:txBody>
                <a:bodyPr wrap="square" rtlCol="0">
                  <a:spAutoFit/>
                </a:bodyPr>
                <a:p>
                  <a:r>
                    <a:rPr lang="zh-CN" altLang="en-US" sz="2000" b="1">
                      <a:solidFill>
                        <a:schemeClr val="bg1"/>
                      </a:solidFill>
                      <a:latin typeface="微软雅黑" panose="020B0503020204020204" pitchFamily="34" charset="-122"/>
                      <a:ea typeface="微软雅黑" panose="020B0503020204020204" pitchFamily="34" charset="-122"/>
                    </a:rPr>
                    <a:t>灰度转化</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073" y="6873"/>
                <a:ext cx="2573" cy="805"/>
                <a:chOff x="5202" y="6705"/>
                <a:chExt cx="2183" cy="805"/>
              </a:xfrm>
            </p:grpSpPr>
            <p:sp>
              <p:nvSpPr>
                <p:cNvPr id="16" name="圆角矩形 15"/>
                <p:cNvSpPr/>
                <p:nvPr/>
              </p:nvSpPr>
              <p:spPr>
                <a:xfrm>
                  <a:off x="5202" y="6705"/>
                  <a:ext cx="2183"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271" y="6793"/>
                  <a:ext cx="2045" cy="628"/>
                </a:xfrm>
                <a:prstGeom prst="rect">
                  <a:avLst/>
                </a:prstGeom>
                <a:noFill/>
              </p:spPr>
              <p:txBody>
                <a:bodyPr wrap="square" rtlCol="0">
                  <a:spAutoFit/>
                </a:bodyPr>
                <a:p>
                  <a:r>
                    <a:rPr lang="en-US" altLang="zh-CN" sz="2000" b="1">
                      <a:solidFill>
                        <a:schemeClr val="bg1"/>
                      </a:solidFill>
                      <a:latin typeface="微软雅黑" panose="020B0503020204020204" pitchFamily="34" charset="-122"/>
                      <a:ea typeface="微软雅黑" panose="020B0503020204020204" pitchFamily="34" charset="-122"/>
                    </a:rPr>
                    <a:t>RGB</a:t>
                  </a:r>
                  <a:r>
                    <a:rPr lang="zh-CN" altLang="en-US" sz="2000" b="1">
                      <a:solidFill>
                        <a:schemeClr val="bg1"/>
                      </a:solidFill>
                      <a:latin typeface="微软雅黑" panose="020B0503020204020204" pitchFamily="34" charset="-122"/>
                      <a:ea typeface="微软雅黑" panose="020B0503020204020204" pitchFamily="34" charset="-122"/>
                    </a:rPr>
                    <a:t>三通道</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8297" y="6874"/>
                <a:ext cx="2523" cy="805"/>
                <a:chOff x="5202" y="6705"/>
                <a:chExt cx="2183" cy="805"/>
              </a:xfrm>
            </p:grpSpPr>
            <p:sp>
              <p:nvSpPr>
                <p:cNvPr id="19" name="圆角矩形 18"/>
                <p:cNvSpPr/>
                <p:nvPr/>
              </p:nvSpPr>
              <p:spPr>
                <a:xfrm>
                  <a:off x="5202" y="6705"/>
                  <a:ext cx="2183"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5271" y="6793"/>
                  <a:ext cx="2045" cy="628"/>
                </a:xfrm>
                <a:prstGeom prst="rect">
                  <a:avLst/>
                </a:prstGeom>
                <a:noFill/>
              </p:spPr>
              <p:txBody>
                <a:bodyPr wrap="square" rtlCol="0">
                  <a:spAutoFit/>
                </a:bodyPr>
                <a:p>
                  <a:r>
                    <a:rPr lang="zh-CN" altLang="en-US" sz="2000" b="1">
                      <a:solidFill>
                        <a:schemeClr val="bg1"/>
                      </a:solidFill>
                      <a:latin typeface="微软雅黑" panose="020B0503020204020204" pitchFamily="34" charset="-122"/>
                      <a:ea typeface="微软雅黑" panose="020B0503020204020204" pitchFamily="34" charset="-122"/>
                    </a:rPr>
                    <a:t>直方图灰度</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par>
                                <p:cTn id="15" presetID="22" presetClass="entr" presetSubtype="1" fill="hold" grpId="0" nodeType="withEffect">
                                  <p:stCondLst>
                                    <p:cond delay="1200"/>
                                  </p:stCondLst>
                                  <p:childTnLst>
                                    <p:set>
                                      <p:cBhvr>
                                        <p:cTn id="16" dur="1" fill="hold">
                                          <p:stCondLst>
                                            <p:cond delay="0"/>
                                          </p:stCondLst>
                                        </p:cTn>
                                        <p:tgtEl>
                                          <p:spTgt spid="72"/>
                                        </p:tgtEl>
                                        <p:attrNameLst>
                                          <p:attrName>style.visibility</p:attrName>
                                        </p:attrNameLst>
                                      </p:cBhvr>
                                      <p:to>
                                        <p:strVal val="visible"/>
                                      </p:to>
                                    </p:set>
                                    <p:animEffect transition="in" filter="wipe(up)">
                                      <p:cBhvr>
                                        <p:cTn id="17" dur="500"/>
                                        <p:tgtEl>
                                          <p:spTgt spid="72"/>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p:cNvSpPr/>
          <p:nvPr/>
        </p:nvSpPr>
        <p:spPr>
          <a:xfrm>
            <a:off x="0" y="485174"/>
            <a:ext cx="182880" cy="520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95325" y="318442"/>
            <a:ext cx="3017520" cy="460375"/>
          </a:xfrm>
          <a:prstGeom prst="rect">
            <a:avLst/>
          </a:prstGeom>
          <a:noFill/>
        </p:spPr>
        <p:txBody>
          <a:bodyPr wrap="square" rtlCol="0">
            <a:spAutoFit/>
          </a:bodyPr>
          <a:lstStyle/>
          <a:p>
            <a:r>
              <a:rPr lang="zh-CN" altLang="en-US" sz="2400" b="1" dirty="0" smtClean="0">
                <a:solidFill>
                  <a:schemeClr val="tx1">
                    <a:lumMod val="95000"/>
                    <a:lumOff val="5000"/>
                  </a:schemeClr>
                </a:solidFill>
                <a:latin typeface="微软雅黑" panose="020B0503020204020204" pitchFamily="34" charset="-122"/>
                <a:ea typeface="微软雅黑" panose="020B0503020204020204" pitchFamily="34" charset="-122"/>
              </a:rPr>
              <a:t>数据的预处理</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3780" y="359255"/>
            <a:ext cx="445894" cy="351309"/>
            <a:chOff x="123780" y="534395"/>
            <a:chExt cx="445894" cy="351309"/>
          </a:xfrm>
        </p:grpSpPr>
        <p:sp>
          <p:nvSpPr>
            <p:cNvPr id="32" name="等腰三角形 31"/>
            <p:cNvSpPr/>
            <p:nvPr/>
          </p:nvSpPr>
          <p:spPr>
            <a:xfrm>
              <a:off x="382996" y="534395"/>
              <a:ext cx="186678" cy="160930"/>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110499">
              <a:off x="203197" y="561123"/>
              <a:ext cx="309372" cy="2723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a:off x="123780" y="809504"/>
              <a:ext cx="88392" cy="76200"/>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130300" y="778510"/>
            <a:ext cx="4719320" cy="706755"/>
          </a:xfrm>
          <a:prstGeom prst="rect">
            <a:avLst/>
          </a:prstGeom>
          <a:noFill/>
        </p:spPr>
        <p:txBody>
          <a:bodyPr wrap="square" rtlCol="0">
            <a:spAutoFit/>
          </a:bodyPr>
          <a:p>
            <a:r>
              <a:rPr lang="zh-CN" altLang="en-US" sz="2000"/>
              <a:t>本次作业采用了两种处理方法：</a:t>
            </a:r>
            <a:endParaRPr lang="zh-CN" altLang="en-US"/>
          </a:p>
          <a:p>
            <a:pPr indent="0">
              <a:buNone/>
            </a:pPr>
            <a:r>
              <a:rPr lang="en-US" altLang="zh-CN" sz="2000" b="1"/>
              <a:t>·</a:t>
            </a:r>
            <a:r>
              <a:rPr lang="zh-CN" altLang="en-US" sz="2000" b="1"/>
              <a:t>灰度转化 </a:t>
            </a:r>
            <a:r>
              <a:rPr lang="en-US" altLang="zh-CN" sz="2000"/>
              <a:t>&amp; </a:t>
            </a:r>
            <a:r>
              <a:rPr lang="en-US" altLang="zh-CN" sz="2000" b="1"/>
              <a:t>·</a:t>
            </a:r>
            <a:r>
              <a:rPr lang="en-US" altLang="zh-CN" sz="2000" b="1"/>
              <a:t>RGB</a:t>
            </a:r>
            <a:r>
              <a:rPr lang="zh-CN" altLang="en-US" sz="2000" b="1"/>
              <a:t>三通道</a:t>
            </a:r>
            <a:endParaRPr lang="zh-CN" altLang="en-US" sz="2000" b="1"/>
          </a:p>
        </p:txBody>
      </p:sp>
      <p:grpSp>
        <p:nvGrpSpPr>
          <p:cNvPr id="8" name="组合 7"/>
          <p:cNvGrpSpPr/>
          <p:nvPr/>
        </p:nvGrpSpPr>
        <p:grpSpPr>
          <a:xfrm>
            <a:off x="1087755" y="1720850"/>
            <a:ext cx="10408920" cy="5137150"/>
            <a:chOff x="1713" y="2710"/>
            <a:chExt cx="16392" cy="8090"/>
          </a:xfrm>
        </p:grpSpPr>
        <p:grpSp>
          <p:nvGrpSpPr>
            <p:cNvPr id="5" name="组合 4"/>
            <p:cNvGrpSpPr/>
            <p:nvPr/>
          </p:nvGrpSpPr>
          <p:grpSpPr>
            <a:xfrm>
              <a:off x="16803" y="9935"/>
              <a:ext cx="1302" cy="865"/>
              <a:chOff x="9868845" y="-64101"/>
              <a:chExt cx="826630" cy="549275"/>
            </a:xfrm>
          </p:grpSpPr>
          <p:sp>
            <p:nvSpPr>
              <p:cNvPr id="2" name="矩形 1"/>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713" y="2710"/>
              <a:ext cx="2106" cy="804"/>
              <a:chOff x="1686" y="3499"/>
              <a:chExt cx="2106" cy="804"/>
            </a:xfrm>
          </p:grpSpPr>
          <p:sp>
            <p:nvSpPr>
              <p:cNvPr id="11" name="圆角矩形 10"/>
              <p:cNvSpPr/>
              <p:nvPr/>
            </p:nvSpPr>
            <p:spPr>
              <a:xfrm>
                <a:off x="1686" y="3499"/>
                <a:ext cx="2106" cy="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753" y="3587"/>
                <a:ext cx="1973" cy="628"/>
              </a:xfrm>
              <a:prstGeom prst="rect">
                <a:avLst/>
              </a:prstGeom>
              <a:noFill/>
            </p:spPr>
            <p:txBody>
              <a:bodyPr wrap="square" rtlCol="0">
                <a:spAutoFit/>
              </a:bodyPr>
              <a:p>
                <a:r>
                  <a:rPr lang="zh-CN" altLang="en-US" sz="2000" b="1">
                    <a:solidFill>
                      <a:schemeClr val="bg1"/>
                    </a:solidFill>
                    <a:latin typeface="微软雅黑" panose="020B0503020204020204" pitchFamily="34" charset="-122"/>
                    <a:ea typeface="微软雅黑" panose="020B0503020204020204" pitchFamily="34" charset="-122"/>
                  </a:rPr>
                  <a:t>灰度转化</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pic>
          <p:nvPicPr>
            <p:cNvPr id="6" name="Picture 1"/>
            <p:cNvPicPr>
              <a:picLocks noChangeAspect="1"/>
            </p:cNvPicPr>
            <p:nvPr/>
          </p:nvPicPr>
          <p:blipFill>
            <a:blip r:embed="rId1"/>
            <a:stretch>
              <a:fillRect/>
            </a:stretch>
          </p:blipFill>
          <p:spPr>
            <a:xfrm>
              <a:off x="1780" y="3738"/>
              <a:ext cx="13221" cy="3325"/>
            </a:xfrm>
            <a:prstGeom prst="rect">
              <a:avLst/>
            </a:prstGeom>
            <a:noFill/>
            <a:ln>
              <a:noFill/>
            </a:ln>
          </p:spPr>
        </p:pic>
        <p:sp>
          <p:nvSpPr>
            <p:cNvPr id="7" name="文本框 6"/>
            <p:cNvSpPr txBox="1"/>
            <p:nvPr/>
          </p:nvSpPr>
          <p:spPr>
            <a:xfrm>
              <a:off x="1713" y="7195"/>
              <a:ext cx="15251" cy="2325"/>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本次飞行器分类数据集的类别比较多，每一个类别里面包含大量图像，并且飞行器的形状对颜色没有太大的影响，所以初步考虑用灰度处理会比较有效，同时简化模型的训练过程，在创建cnn模型时也能增加更多层。</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当使用cv2.imread函数读取图像的时候，第二参数直接传入cv2.IMREAD_GRAYSCALE就能实现读取图像的灰度。最后用</a:t>
              </a:r>
              <a:r>
                <a:rPr lang="en-US" altLang="zh-CN">
                  <a:latin typeface="微软雅黑" panose="020B0503020204020204" pitchFamily="34" charset="-122"/>
                  <a:ea typeface="微软雅黑" panose="020B0503020204020204" pitchFamily="34" charset="-122"/>
                  <a:cs typeface="微软雅黑" panose="020B0503020204020204" pitchFamily="34" charset="-122"/>
                </a:rPr>
                <a:t>cv2.resize</a:t>
              </a:r>
              <a:r>
                <a:rPr lang="zh-CN" altLang="en-US">
                  <a:latin typeface="微软雅黑" panose="020B0503020204020204" pitchFamily="34" charset="-122"/>
                  <a:ea typeface="微软雅黑" panose="020B0503020204020204" pitchFamily="34" charset="-122"/>
                  <a:cs typeface="微软雅黑" panose="020B0503020204020204" pitchFamily="34" charset="-122"/>
                </a:rPr>
                <a:t>函数将图像修改为相同大小。</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1" presetClass="entr" presetSubtype="0" fill="hold" grpId="0" nodeType="withEffect">
                                  <p:stCondLst>
                                    <p:cond delay="0"/>
                                  </p:stCondLst>
                                  <p:iterate type="lt">
                                    <p:tmPct val="12500"/>
                                  </p:iterate>
                                  <p:childTnLst>
                                    <p:set>
                                      <p:cBhvr>
                                        <p:cTn id="9" dur="1" fill="hold">
                                          <p:stCondLst>
                                            <p:cond delay="0"/>
                                          </p:stCondLst>
                                        </p:cTn>
                                        <p:tgtEl>
                                          <p:spTgt spid="13"/>
                                        </p:tgtEl>
                                        <p:attrNameLst>
                                          <p:attrName>style.visibility</p:attrName>
                                        </p:attrNameLst>
                                      </p:cBhvr>
                                      <p:to>
                                        <p:strVal val="visible"/>
                                      </p:to>
                                    </p:set>
                                    <p:anim calcmode="lin" valueType="num">
                                      <p:cBhvr>
                                        <p:cTn id="10" dur="3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300" fill="hold"/>
                                        <p:tgtEl>
                                          <p:spTgt spid="13"/>
                                        </p:tgtEl>
                                        <p:attrNameLst>
                                          <p:attrName>ppt_y</p:attrName>
                                        </p:attrNameLst>
                                      </p:cBhvr>
                                      <p:tavLst>
                                        <p:tav tm="0">
                                          <p:val>
                                            <p:strVal val="#ppt_y"/>
                                          </p:val>
                                        </p:tav>
                                        <p:tav tm="100000">
                                          <p:val>
                                            <p:strVal val="#ppt_y"/>
                                          </p:val>
                                        </p:tav>
                                      </p:tavLst>
                                    </p:anim>
                                    <p:anim calcmode="lin" valueType="num">
                                      <p:cBhvr>
                                        <p:cTn id="12" dur="3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3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3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2340</Words>
  <Application>WPS 演示</Application>
  <PresentationFormat>自定义</PresentationFormat>
  <Paragraphs>244</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宋体</vt:lpstr>
      <vt:lpstr>Wingdings</vt:lpstr>
      <vt:lpstr>微软雅黑</vt:lpstr>
      <vt:lpstr>Times New Roman</vt:lpstr>
      <vt:lpstr>Calibri</vt:lpstr>
      <vt:lpstr>Arial Unicode MS</vt:lpstr>
      <vt:lpstr>Calibri Light</vt:lpstr>
      <vt:lpstr>华文中宋</vt:lpstr>
      <vt:lpstr>新宋体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Nekozo`Polar</cp:lastModifiedBy>
  <cp:revision>219</cp:revision>
  <dcterms:created xsi:type="dcterms:W3CDTF">2015-03-26T07:55:00Z</dcterms:created>
  <dcterms:modified xsi:type="dcterms:W3CDTF">2023-02-05T10:31:43Z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